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 panose="02000503000000020004"/>
                <a:ea typeface="Helvetica Neue Thin" panose="02000503000000020004"/>
                <a:cs typeface="Helvetica Neue Thin" panose="02000503000000020004"/>
                <a:sym typeface="Helvetica Neue Thin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 hasCustomPrompt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 hasCustomPrompt="1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/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 hasCustomPrompt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成组"/>
          <p:cNvGrpSpPr/>
          <p:nvPr/>
        </p:nvGrpSpPr>
        <p:grpSpPr>
          <a:xfrm>
            <a:off x="550507" y="5464912"/>
            <a:ext cx="11903785" cy="2067979"/>
            <a:chOff x="0" y="0"/>
            <a:chExt cx="11903783" cy="2067978"/>
          </a:xfrm>
        </p:grpSpPr>
        <p:sp>
          <p:nvSpPr>
            <p:cNvPr id="119" name="TRM"/>
            <p:cNvSpPr/>
            <p:nvPr/>
          </p:nvSpPr>
          <p:spPr>
            <a:xfrm>
              <a:off x="4284734" y="624252"/>
              <a:ext cx="3457960" cy="1443727"/>
            </a:xfrm>
            <a:prstGeom prst="roundRect">
              <a:avLst>
                <a:gd name="adj" fmla="val 15000"/>
              </a:avLst>
            </a:prstGeom>
            <a:solidFill>
              <a:srgbClr val="D6D5D5"/>
            </a:solidFill>
            <a:ln w="127000" cap="flat">
              <a:solidFill>
                <a:srgbClr val="E7E7E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0A0A0A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t>TRM</a:t>
              </a:r>
            </a:p>
          </p:txBody>
        </p:sp>
        <p:grpSp>
          <p:nvGrpSpPr>
            <p:cNvPr id="123" name="成组"/>
            <p:cNvGrpSpPr/>
            <p:nvPr/>
          </p:nvGrpSpPr>
          <p:grpSpPr>
            <a:xfrm>
              <a:off x="0" y="0"/>
              <a:ext cx="3750879" cy="1815119"/>
              <a:chOff x="0" y="0"/>
              <a:chExt cx="3750878" cy="1815118"/>
            </a:xfrm>
          </p:grpSpPr>
          <p:sp>
            <p:nvSpPr>
              <p:cNvPr id="120" name="我  爱  你"/>
              <p:cNvSpPr/>
              <p:nvPr/>
            </p:nvSpPr>
            <p:spPr>
              <a:xfrm>
                <a:off x="0" y="877112"/>
                <a:ext cx="2778494" cy="938007"/>
              </a:xfrm>
              <a:prstGeom prst="roundRect">
                <a:avLst>
                  <a:gd name="adj" fmla="val 27262"/>
                </a:avLst>
              </a:prstGeom>
              <a:solidFill>
                <a:srgbClr val="FFFFFF"/>
              </a:solidFill>
              <a:ln w="127000" cap="flat">
                <a:solidFill>
                  <a:srgbClr val="C2E7C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1" indent="0">
                  <a:defRPr sz="22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r>
                  <a:t>我  爱  你</a:t>
                </a:r>
              </a:p>
            </p:txBody>
          </p:sp>
          <p:sp>
            <p:nvSpPr>
              <p:cNvPr id="121" name="线条"/>
              <p:cNvSpPr/>
              <p:nvPr/>
            </p:nvSpPr>
            <p:spPr>
              <a:xfrm>
                <a:off x="2986029" y="1346115"/>
                <a:ext cx="76485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</a:p>
            </p:txBody>
          </p:sp>
          <p:sp>
            <p:nvSpPr>
              <p:cNvPr id="122" name="输入"/>
              <p:cNvSpPr txBox="1"/>
              <p:nvPr/>
            </p:nvSpPr>
            <p:spPr>
              <a:xfrm>
                <a:off x="963347" y="-1"/>
                <a:ext cx="851800" cy="620804"/>
              </a:xfrm>
              <a:prstGeom prst="rect">
                <a:avLst/>
              </a:prstGeom>
              <a:noFill/>
              <a:ln w="25400" cap="flat">
                <a:solidFill>
                  <a:srgbClr val="C2E7C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输入</a:t>
                </a:r>
              </a:p>
            </p:txBody>
          </p:sp>
        </p:grpSp>
        <p:grpSp>
          <p:nvGrpSpPr>
            <p:cNvPr id="127" name="成组"/>
            <p:cNvGrpSpPr/>
            <p:nvPr/>
          </p:nvGrpSpPr>
          <p:grpSpPr>
            <a:xfrm>
              <a:off x="8051567" y="127690"/>
              <a:ext cx="3852217" cy="1615603"/>
              <a:chOff x="0" y="0"/>
              <a:chExt cx="3852216" cy="1615601"/>
            </a:xfrm>
          </p:grpSpPr>
          <p:sp>
            <p:nvSpPr>
              <p:cNvPr id="124" name="I  LOVE  YOU"/>
              <p:cNvSpPr/>
              <p:nvPr/>
            </p:nvSpPr>
            <p:spPr>
              <a:xfrm>
                <a:off x="1073722" y="821247"/>
                <a:ext cx="2778495" cy="794355"/>
              </a:xfrm>
              <a:prstGeom prst="roundRect">
                <a:avLst>
                  <a:gd name="adj" fmla="val 27262"/>
                </a:avLst>
              </a:prstGeom>
              <a:solidFill>
                <a:srgbClr val="FFFFFF"/>
              </a:solidFill>
              <a:ln w="127000" cap="flat">
                <a:solidFill>
                  <a:srgbClr val="C2E7C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1" indent="0">
                  <a:defRPr sz="22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r>
                  <a:t>I  LOVE  YOU</a:t>
                </a:r>
              </a:p>
            </p:txBody>
          </p:sp>
          <p:sp>
            <p:nvSpPr>
              <p:cNvPr id="125" name="线条"/>
              <p:cNvSpPr/>
              <p:nvPr/>
            </p:nvSpPr>
            <p:spPr>
              <a:xfrm>
                <a:off x="0" y="1218424"/>
                <a:ext cx="76485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</a:p>
            </p:txBody>
          </p:sp>
          <p:sp>
            <p:nvSpPr>
              <p:cNvPr id="126" name="输出"/>
              <p:cNvSpPr txBox="1"/>
              <p:nvPr/>
            </p:nvSpPr>
            <p:spPr>
              <a:xfrm>
                <a:off x="2037070" y="-1"/>
                <a:ext cx="851799" cy="620804"/>
              </a:xfrm>
              <a:prstGeom prst="rect">
                <a:avLst/>
              </a:prstGeom>
              <a:noFill/>
              <a:ln w="25400" cap="flat">
                <a:solidFill>
                  <a:srgbClr val="C2E7C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输出</a:t>
                </a:r>
              </a:p>
            </p:txBody>
          </p:sp>
        </p:grpSp>
      </p:grpSp>
      <p:sp>
        <p:nvSpPr>
          <p:cNvPr id="129" name="Transformer 从零解读"/>
          <p:cNvSpPr txBox="1"/>
          <p:nvPr/>
        </p:nvSpPr>
        <p:spPr>
          <a:xfrm>
            <a:off x="2704591" y="3472906"/>
            <a:ext cx="759561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Transformer 从零解读</a:t>
            </a:r>
          </a:p>
        </p:txBody>
      </p:sp>
      <p:sp>
        <p:nvSpPr>
          <p:cNvPr id="130" name="火"/>
          <p:cNvSpPr/>
          <p:nvPr/>
        </p:nvSpPr>
        <p:spPr>
          <a:xfrm>
            <a:off x="5920599" y="1288332"/>
            <a:ext cx="1163602" cy="136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8" h="21600" extrusionOk="0">
                <a:moveTo>
                  <a:pt x="11239" y="0"/>
                </a:moveTo>
                <a:cubicBezTo>
                  <a:pt x="2970" y="4003"/>
                  <a:pt x="2989" y="11005"/>
                  <a:pt x="3722" y="14791"/>
                </a:cubicBezTo>
                <a:cubicBezTo>
                  <a:pt x="2739" y="13911"/>
                  <a:pt x="1717" y="12459"/>
                  <a:pt x="1372" y="10120"/>
                </a:cubicBezTo>
                <a:cubicBezTo>
                  <a:pt x="-1043" y="14091"/>
                  <a:pt x="-153" y="18364"/>
                  <a:pt x="3127" y="21600"/>
                </a:cubicBezTo>
                <a:cubicBezTo>
                  <a:pt x="4667" y="20445"/>
                  <a:pt x="8635" y="16716"/>
                  <a:pt x="8134" y="10564"/>
                </a:cubicBezTo>
                <a:cubicBezTo>
                  <a:pt x="10070" y="11636"/>
                  <a:pt x="11307" y="14756"/>
                  <a:pt x="11441" y="17747"/>
                </a:cubicBezTo>
                <a:cubicBezTo>
                  <a:pt x="12400" y="16981"/>
                  <a:pt x="13309" y="15598"/>
                  <a:pt x="13699" y="14116"/>
                </a:cubicBezTo>
                <a:cubicBezTo>
                  <a:pt x="15274" y="15860"/>
                  <a:pt x="16001" y="18709"/>
                  <a:pt x="15599" y="21600"/>
                </a:cubicBezTo>
                <a:cubicBezTo>
                  <a:pt x="15613" y="21600"/>
                  <a:pt x="15624" y="21600"/>
                  <a:pt x="15637" y="21600"/>
                </a:cubicBezTo>
                <a:cubicBezTo>
                  <a:pt x="20557" y="18093"/>
                  <a:pt x="19757" y="8611"/>
                  <a:pt x="13922" y="5682"/>
                </a:cubicBezTo>
                <a:cubicBezTo>
                  <a:pt x="14632" y="7271"/>
                  <a:pt x="14621" y="8912"/>
                  <a:pt x="14346" y="10290"/>
                </a:cubicBezTo>
                <a:cubicBezTo>
                  <a:pt x="12223" y="8105"/>
                  <a:pt x="9861" y="5847"/>
                  <a:pt x="11239" y="0"/>
                </a:cubicBezTo>
                <a:close/>
              </a:path>
            </a:pathLst>
          </a:custGeom>
          <a:solidFill>
            <a:schemeClr val="accent5">
              <a:hueOff val="-82419"/>
              <a:satOff val="-9512"/>
              <a:lumOff val="-163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mbedding"/>
          <p:cNvSpPr txBox="1"/>
          <p:nvPr/>
        </p:nvSpPr>
        <p:spPr>
          <a:xfrm>
            <a:off x="1545224" y="1994652"/>
            <a:ext cx="2525828" cy="6472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700" b="0"/>
            </a:lvl1pPr>
          </a:lstStyle>
          <a:p>
            <a:r>
              <a:t>Embedding</a:t>
            </a:r>
          </a:p>
        </p:txBody>
      </p:sp>
      <p:sp>
        <p:nvSpPr>
          <p:cNvPr id="202" name="矩形"/>
          <p:cNvSpPr/>
          <p:nvPr/>
        </p:nvSpPr>
        <p:spPr>
          <a:xfrm>
            <a:off x="5193446" y="3708058"/>
            <a:ext cx="2801266" cy="3465614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203" name="512"/>
          <p:cNvSpPr txBox="1"/>
          <p:nvPr/>
        </p:nvSpPr>
        <p:spPr>
          <a:xfrm>
            <a:off x="6282725" y="3011310"/>
            <a:ext cx="62270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512</a:t>
            </a:r>
          </a:p>
        </p:txBody>
      </p:sp>
      <p:sp>
        <p:nvSpPr>
          <p:cNvPr id="204" name="12"/>
          <p:cNvSpPr txBox="1"/>
          <p:nvPr/>
        </p:nvSpPr>
        <p:spPr>
          <a:xfrm>
            <a:off x="3189754" y="5210336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</a:t>
            </a:r>
          </a:p>
        </p:txBody>
      </p:sp>
      <p:sp>
        <p:nvSpPr>
          <p:cNvPr id="205" name="我"/>
          <p:cNvSpPr txBox="1"/>
          <p:nvPr/>
        </p:nvSpPr>
        <p:spPr>
          <a:xfrm>
            <a:off x="4451349" y="3740150"/>
            <a:ext cx="419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我</a:t>
            </a:r>
          </a:p>
        </p:txBody>
      </p:sp>
      <p:sp>
        <p:nvSpPr>
          <p:cNvPr id="206" name="爱"/>
          <p:cNvSpPr txBox="1"/>
          <p:nvPr/>
        </p:nvSpPr>
        <p:spPr>
          <a:xfrm>
            <a:off x="4451349" y="4273550"/>
            <a:ext cx="419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爱</a:t>
            </a:r>
          </a:p>
        </p:txBody>
      </p:sp>
      <p:sp>
        <p:nvSpPr>
          <p:cNvPr id="207" name="你"/>
          <p:cNvSpPr txBox="1"/>
          <p:nvPr/>
        </p:nvSpPr>
        <p:spPr>
          <a:xfrm>
            <a:off x="4451349" y="4806950"/>
            <a:ext cx="419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你</a:t>
            </a:r>
          </a:p>
        </p:txBody>
      </p:sp>
      <p:sp>
        <p:nvSpPr>
          <p:cNvPr id="208" name="…"/>
          <p:cNvSpPr txBox="1"/>
          <p:nvPr/>
        </p:nvSpPr>
        <p:spPr>
          <a:xfrm>
            <a:off x="4451349" y="5340349"/>
            <a:ext cx="41910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位置编码"/>
          <p:cNvSpPr txBox="1"/>
          <p:nvPr/>
        </p:nvSpPr>
        <p:spPr>
          <a:xfrm>
            <a:off x="1467435" y="1596141"/>
            <a:ext cx="1333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位置编码</a:t>
            </a:r>
          </a:p>
        </p:txBody>
      </p:sp>
      <p:sp>
        <p:nvSpPr>
          <p:cNvPr id="211" name="为什么需要："/>
          <p:cNvSpPr txBox="1"/>
          <p:nvPr/>
        </p:nvSpPr>
        <p:spPr>
          <a:xfrm>
            <a:off x="1911471" y="3020079"/>
            <a:ext cx="1943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为什么需要：</a:t>
            </a:r>
          </a:p>
        </p:txBody>
      </p:sp>
      <p:pic>
        <p:nvPicPr>
          <p:cNvPr id="21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183" y="4091043"/>
            <a:ext cx="11620468" cy="32987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3" name="我"/>
          <p:cNvSpPr/>
          <p:nvPr/>
        </p:nvSpPr>
        <p:spPr>
          <a:xfrm>
            <a:off x="7048117" y="6750403"/>
            <a:ext cx="824599" cy="694138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我</a:t>
            </a:r>
          </a:p>
        </p:txBody>
      </p:sp>
      <p:sp>
        <p:nvSpPr>
          <p:cNvPr id="214" name="爱"/>
          <p:cNvSpPr/>
          <p:nvPr/>
        </p:nvSpPr>
        <p:spPr>
          <a:xfrm>
            <a:off x="8223489" y="6750403"/>
            <a:ext cx="824599" cy="694138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15" name="你"/>
          <p:cNvSpPr/>
          <p:nvPr/>
        </p:nvSpPr>
        <p:spPr>
          <a:xfrm>
            <a:off x="9398861" y="6750403"/>
            <a:ext cx="824599" cy="694138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你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1979" y="2710580"/>
            <a:ext cx="9440842" cy="20816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8" name="位置编码公式"/>
          <p:cNvSpPr txBox="1"/>
          <p:nvPr/>
        </p:nvSpPr>
        <p:spPr>
          <a:xfrm>
            <a:off x="1012867" y="2095365"/>
            <a:ext cx="1943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位置编码公式</a:t>
            </a:r>
          </a:p>
        </p:txBody>
      </p:sp>
      <p:grpSp>
        <p:nvGrpSpPr>
          <p:cNvPr id="232" name="成组"/>
          <p:cNvGrpSpPr/>
          <p:nvPr/>
        </p:nvGrpSpPr>
        <p:grpSpPr>
          <a:xfrm>
            <a:off x="2223453" y="5597905"/>
            <a:ext cx="9232874" cy="3453242"/>
            <a:chOff x="0" y="0"/>
            <a:chExt cx="9232872" cy="3453241"/>
          </a:xfrm>
        </p:grpSpPr>
        <p:sp>
          <p:nvSpPr>
            <p:cNvPr id="219" name="爱"/>
            <p:cNvSpPr/>
            <p:nvPr/>
          </p:nvSpPr>
          <p:spPr>
            <a:xfrm>
              <a:off x="1645731" y="963582"/>
              <a:ext cx="1270001" cy="1270001"/>
            </a:xfrm>
            <a:prstGeom prst="ellipse">
              <a:avLst/>
            </a:prstGeom>
            <a:solidFill>
              <a:schemeClr val="accent3">
                <a:hueOff val="362282"/>
                <a:satOff val="31803"/>
                <a:lumOff val="-1824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t>爱</a:t>
              </a:r>
            </a:p>
          </p:txBody>
        </p:sp>
        <p:sp>
          <p:nvSpPr>
            <p:cNvPr id="220" name="Pos"/>
            <p:cNvSpPr txBox="1"/>
            <p:nvPr/>
          </p:nvSpPr>
          <p:spPr>
            <a:xfrm>
              <a:off x="-1" y="1368052"/>
              <a:ext cx="66751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Pos</a:t>
              </a:r>
            </a:p>
          </p:txBody>
        </p:sp>
        <p:sp>
          <p:nvSpPr>
            <p:cNvPr id="221" name="线条"/>
            <p:cNvSpPr/>
            <p:nvPr/>
          </p:nvSpPr>
          <p:spPr>
            <a:xfrm>
              <a:off x="884414" y="1598582"/>
              <a:ext cx="5444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222" name="线条"/>
            <p:cNvSpPr/>
            <p:nvPr/>
          </p:nvSpPr>
          <p:spPr>
            <a:xfrm>
              <a:off x="3518371" y="1611062"/>
              <a:ext cx="912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223" name="【0，1，2，3，…，511】"/>
            <p:cNvSpPr txBox="1"/>
            <p:nvPr/>
          </p:nvSpPr>
          <p:spPr>
            <a:xfrm>
              <a:off x="4651266" y="576914"/>
              <a:ext cx="373898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【0，1，2，3，…，511】</a:t>
              </a:r>
            </a:p>
          </p:txBody>
        </p:sp>
        <p:sp>
          <p:nvSpPr>
            <p:cNvPr id="224" name="位置编码维度"/>
            <p:cNvSpPr txBox="1"/>
            <p:nvPr/>
          </p:nvSpPr>
          <p:spPr>
            <a:xfrm>
              <a:off x="5411920" y="0"/>
              <a:ext cx="19431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位置编码维度</a:t>
              </a:r>
            </a:p>
          </p:txBody>
        </p:sp>
        <p:sp>
          <p:nvSpPr>
            <p:cNvPr id="225" name="位置编码"/>
            <p:cNvSpPr txBox="1"/>
            <p:nvPr/>
          </p:nvSpPr>
          <p:spPr>
            <a:xfrm>
              <a:off x="5257910" y="2932541"/>
              <a:ext cx="225111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位置编码</a:t>
              </a:r>
            </a:p>
          </p:txBody>
        </p:sp>
        <p:sp>
          <p:nvSpPr>
            <p:cNvPr id="226" name="【sin，cos，sin，cos，…..，cos】"/>
            <p:cNvSpPr txBox="1"/>
            <p:nvPr/>
          </p:nvSpPr>
          <p:spPr>
            <a:xfrm>
              <a:off x="4089982" y="2350673"/>
              <a:ext cx="514289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【sin，cos，sin，cos，…..，cos】</a:t>
              </a:r>
            </a:p>
          </p:txBody>
        </p:sp>
        <p:sp>
          <p:nvSpPr>
            <p:cNvPr id="227" name="线条"/>
            <p:cNvSpPr/>
            <p:nvPr/>
          </p:nvSpPr>
          <p:spPr>
            <a:xfrm flipH="1">
              <a:off x="4649260" y="1036955"/>
              <a:ext cx="291355" cy="12672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228" name="线条"/>
            <p:cNvSpPr/>
            <p:nvPr/>
          </p:nvSpPr>
          <p:spPr>
            <a:xfrm>
              <a:off x="5462553" y="978847"/>
              <a:ext cx="1" cy="13806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229" name="线条"/>
            <p:cNvSpPr/>
            <p:nvPr/>
          </p:nvSpPr>
          <p:spPr>
            <a:xfrm>
              <a:off x="6033076" y="1036297"/>
              <a:ext cx="60727" cy="13793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230" name="线条"/>
            <p:cNvSpPr/>
            <p:nvPr/>
          </p:nvSpPr>
          <p:spPr>
            <a:xfrm>
              <a:off x="6520756" y="1037558"/>
              <a:ext cx="268413" cy="137979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231" name="线条"/>
            <p:cNvSpPr/>
            <p:nvPr/>
          </p:nvSpPr>
          <p:spPr>
            <a:xfrm>
              <a:off x="7822969" y="1146482"/>
              <a:ext cx="656162" cy="13749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对于【爱】单词"/>
          <p:cNvSpPr txBox="1"/>
          <p:nvPr/>
        </p:nvSpPr>
        <p:spPr>
          <a:xfrm>
            <a:off x="885428" y="4257077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对于【爱】单词</a:t>
            </a:r>
          </a:p>
        </p:txBody>
      </p:sp>
      <p:sp>
        <p:nvSpPr>
          <p:cNvPr id="235" name="线条"/>
          <p:cNvSpPr/>
          <p:nvPr/>
        </p:nvSpPr>
        <p:spPr>
          <a:xfrm flipV="1">
            <a:off x="3308873" y="3068622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236" name="线条"/>
          <p:cNvSpPr/>
          <p:nvPr/>
        </p:nvSpPr>
        <p:spPr>
          <a:xfrm>
            <a:off x="3398432" y="4727715"/>
            <a:ext cx="1090884" cy="1090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237" name="[0.1,0.1,0.2,……0.02]"/>
          <p:cNvSpPr/>
          <p:nvPr/>
        </p:nvSpPr>
        <p:spPr>
          <a:xfrm>
            <a:off x="5101768" y="2759532"/>
            <a:ext cx="2801265" cy="5207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[0.1,0.1,0.2,……0.02]</a:t>
            </a:r>
          </a:p>
        </p:txBody>
      </p:sp>
      <p:sp>
        <p:nvSpPr>
          <p:cNvPr id="238" name="Embedding：512"/>
          <p:cNvSpPr txBox="1"/>
          <p:nvPr/>
        </p:nvSpPr>
        <p:spPr>
          <a:xfrm>
            <a:off x="5074894" y="2132807"/>
            <a:ext cx="258043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Embedding：512</a:t>
            </a:r>
          </a:p>
        </p:txBody>
      </p:sp>
      <p:sp>
        <p:nvSpPr>
          <p:cNvPr id="239" name="【sin，cos，sin，…..，cos】"/>
          <p:cNvSpPr/>
          <p:nvPr/>
        </p:nvSpPr>
        <p:spPr>
          <a:xfrm>
            <a:off x="5101768" y="5480050"/>
            <a:ext cx="2801265" cy="520700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500"/>
            </a:lvl1pPr>
          </a:lstStyle>
          <a:p>
            <a:r>
              <a:t>【sin，cos，sin，…..，cos】</a:t>
            </a:r>
          </a:p>
        </p:txBody>
      </p:sp>
      <p:sp>
        <p:nvSpPr>
          <p:cNvPr id="240" name="位置编码：512"/>
          <p:cNvSpPr txBox="1"/>
          <p:nvPr/>
        </p:nvSpPr>
        <p:spPr>
          <a:xfrm>
            <a:off x="5291760" y="6301333"/>
            <a:ext cx="214670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位置编码：512</a:t>
            </a:r>
          </a:p>
        </p:txBody>
      </p:sp>
      <p:sp>
        <p:nvSpPr>
          <p:cNvPr id="241" name="线条"/>
          <p:cNvSpPr/>
          <p:nvPr/>
        </p:nvSpPr>
        <p:spPr>
          <a:xfrm>
            <a:off x="7240267" y="4380141"/>
            <a:ext cx="92865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242" name="线条"/>
          <p:cNvSpPr/>
          <p:nvPr/>
        </p:nvSpPr>
        <p:spPr>
          <a:xfrm flipV="1">
            <a:off x="7704595" y="3903098"/>
            <a:ext cx="1" cy="9540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243" name="线条"/>
          <p:cNvSpPr/>
          <p:nvPr/>
        </p:nvSpPr>
        <p:spPr>
          <a:xfrm>
            <a:off x="8777576" y="4380141"/>
            <a:ext cx="7326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244" name="矩形"/>
          <p:cNvSpPr/>
          <p:nvPr/>
        </p:nvSpPr>
        <p:spPr>
          <a:xfrm>
            <a:off x="9721789" y="4119791"/>
            <a:ext cx="2801265" cy="5207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245" name="512"/>
          <p:cNvSpPr txBox="1"/>
          <p:nvPr/>
        </p:nvSpPr>
        <p:spPr>
          <a:xfrm>
            <a:off x="10661301" y="3477583"/>
            <a:ext cx="622707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512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467" y="3167187"/>
            <a:ext cx="9144001" cy="4229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8" name="引申一下为什么位置嵌入会有用"/>
          <p:cNvSpPr txBox="1"/>
          <p:nvPr/>
        </p:nvSpPr>
        <p:spPr>
          <a:xfrm>
            <a:off x="916922" y="1396451"/>
            <a:ext cx="4381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引申一下为什么位置嵌入会有用</a:t>
            </a:r>
          </a:p>
        </p:txBody>
      </p:sp>
      <p:sp>
        <p:nvSpPr>
          <p:cNvPr id="249" name="但是这种相对位置信息会在注意力机制那里消失"/>
          <p:cNvSpPr txBox="1"/>
          <p:nvPr/>
        </p:nvSpPr>
        <p:spPr>
          <a:xfrm>
            <a:off x="573998" y="8160944"/>
            <a:ext cx="6515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但是这种相对位置信息会在注意力机制那里消失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注意力机制"/>
          <p:cNvSpPr txBox="1"/>
          <p:nvPr/>
        </p:nvSpPr>
        <p:spPr>
          <a:xfrm>
            <a:off x="702595" y="1525413"/>
            <a:ext cx="2463801" cy="762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700" b="0"/>
            </a:lvl1pPr>
          </a:lstStyle>
          <a:p>
            <a:r>
              <a:t>注意力机制</a:t>
            </a:r>
          </a:p>
        </p:txBody>
      </p:sp>
      <p:sp>
        <p:nvSpPr>
          <p:cNvPr id="252" name="基本的注意力机制…"/>
          <p:cNvSpPr txBox="1"/>
          <p:nvPr/>
        </p:nvSpPr>
        <p:spPr>
          <a:xfrm>
            <a:off x="3871184" y="4339451"/>
            <a:ext cx="411348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4200"/>
              </a:spcBef>
              <a:buSzPct val="100000"/>
              <a:buAutoNum type="arabicPeriod"/>
              <a:defRPr sz="3200" b="0"/>
            </a:pPr>
            <a:r>
              <a:t>基本的注意力机制</a:t>
            </a:r>
          </a:p>
          <a:p>
            <a:pPr marL="635000" indent="-635000" algn="l">
              <a:spcBef>
                <a:spcPts val="4200"/>
              </a:spcBef>
              <a:buSzPct val="100000"/>
              <a:buAutoNum type="arabicPeriod"/>
              <a:defRPr sz="3200" b="0"/>
            </a:pPr>
            <a:r>
              <a:t>在TRM中怎么操作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注意力机制本质"/>
          <p:cNvSpPr txBox="1"/>
          <p:nvPr/>
        </p:nvSpPr>
        <p:spPr>
          <a:xfrm>
            <a:off x="773103" y="934668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注意力机制本质</a:t>
            </a:r>
          </a:p>
        </p:txBody>
      </p:sp>
      <p:pic>
        <p:nvPicPr>
          <p:cNvPr id="25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685" y="2715931"/>
            <a:ext cx="6104345" cy="43217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6" name="婴儿在干嘛"/>
          <p:cNvSpPr txBox="1"/>
          <p:nvPr/>
        </p:nvSpPr>
        <p:spPr>
          <a:xfrm>
            <a:off x="8247480" y="4148329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婴儿在干嘛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屏幕快照 2020-12-26 上午10.11.31.png" descr="屏幕快照 2020-12-26 上午10.11.3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339" y="3946723"/>
            <a:ext cx="8423033" cy="141379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7981" y="3366658"/>
            <a:ext cx="8318078" cy="38256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1" name="从公式角度来看：拿上面图片举例子"/>
          <p:cNvSpPr txBox="1"/>
          <p:nvPr/>
        </p:nvSpPr>
        <p:spPr>
          <a:xfrm>
            <a:off x="516251" y="1073150"/>
            <a:ext cx="4991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从公式角度来看：拿上面图片举例子</a:t>
            </a:r>
          </a:p>
        </p:txBody>
      </p:sp>
      <p:sp>
        <p:nvSpPr>
          <p:cNvPr id="262" name="婴儿"/>
          <p:cNvSpPr/>
          <p:nvPr/>
        </p:nvSpPr>
        <p:spPr>
          <a:xfrm>
            <a:off x="1450828" y="34277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婴儿</a:t>
            </a:r>
          </a:p>
        </p:txBody>
      </p:sp>
      <p:sp>
        <p:nvSpPr>
          <p:cNvPr id="263" name="V1"/>
          <p:cNvSpPr/>
          <p:nvPr/>
        </p:nvSpPr>
        <p:spPr>
          <a:xfrm>
            <a:off x="3744741" y="6665232"/>
            <a:ext cx="630174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V1</a:t>
            </a:r>
          </a:p>
        </p:txBody>
      </p:sp>
      <p:sp>
        <p:nvSpPr>
          <p:cNvPr id="264" name="V2"/>
          <p:cNvSpPr/>
          <p:nvPr/>
        </p:nvSpPr>
        <p:spPr>
          <a:xfrm>
            <a:off x="4595617" y="6665232"/>
            <a:ext cx="671077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V2</a:t>
            </a:r>
          </a:p>
        </p:txBody>
      </p:sp>
      <p:sp>
        <p:nvSpPr>
          <p:cNvPr id="265" name="V3"/>
          <p:cNvSpPr/>
          <p:nvPr/>
        </p:nvSpPr>
        <p:spPr>
          <a:xfrm>
            <a:off x="5642197" y="6665232"/>
            <a:ext cx="671077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V3</a:t>
            </a:r>
          </a:p>
        </p:txBody>
      </p:sp>
      <p:sp>
        <p:nvSpPr>
          <p:cNvPr id="266" name="V4"/>
          <p:cNvSpPr/>
          <p:nvPr/>
        </p:nvSpPr>
        <p:spPr>
          <a:xfrm>
            <a:off x="6688776" y="6665232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V4</a:t>
            </a:r>
          </a:p>
        </p:txBody>
      </p:sp>
      <p:sp>
        <p:nvSpPr>
          <p:cNvPr id="267" name="左上"/>
          <p:cNvSpPr/>
          <p:nvPr/>
        </p:nvSpPr>
        <p:spPr>
          <a:xfrm>
            <a:off x="3266928" y="23990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左上</a:t>
            </a:r>
          </a:p>
        </p:txBody>
      </p:sp>
      <p:sp>
        <p:nvSpPr>
          <p:cNvPr id="268" name="左下"/>
          <p:cNvSpPr/>
          <p:nvPr/>
        </p:nvSpPr>
        <p:spPr>
          <a:xfrm>
            <a:off x="4409928" y="23990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左下</a:t>
            </a:r>
          </a:p>
        </p:txBody>
      </p:sp>
      <p:sp>
        <p:nvSpPr>
          <p:cNvPr id="269" name="右上"/>
          <p:cNvSpPr/>
          <p:nvPr/>
        </p:nvSpPr>
        <p:spPr>
          <a:xfrm>
            <a:off x="5363404" y="23990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右上</a:t>
            </a:r>
          </a:p>
        </p:txBody>
      </p:sp>
      <p:sp>
        <p:nvSpPr>
          <p:cNvPr id="270" name="右下"/>
          <p:cNvSpPr/>
          <p:nvPr/>
        </p:nvSpPr>
        <p:spPr>
          <a:xfrm>
            <a:off x="6409984" y="23990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右下</a:t>
            </a:r>
          </a:p>
        </p:txBody>
      </p:sp>
      <p:pic>
        <p:nvPicPr>
          <p:cNvPr id="27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69" y="585705"/>
            <a:ext cx="3593961" cy="254444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7981" y="3366658"/>
            <a:ext cx="8318078" cy="38256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4" name="从公式角度来看"/>
          <p:cNvSpPr txBox="1"/>
          <p:nvPr/>
        </p:nvSpPr>
        <p:spPr>
          <a:xfrm>
            <a:off x="935351" y="1383970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从公式角度来看</a:t>
            </a:r>
          </a:p>
        </p:txBody>
      </p:sp>
      <p:sp>
        <p:nvSpPr>
          <p:cNvPr id="275" name="我"/>
          <p:cNvSpPr/>
          <p:nvPr/>
        </p:nvSpPr>
        <p:spPr>
          <a:xfrm>
            <a:off x="3744741" y="3131025"/>
            <a:ext cx="630174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我</a:t>
            </a:r>
          </a:p>
        </p:txBody>
      </p:sp>
      <p:sp>
        <p:nvSpPr>
          <p:cNvPr id="276" name="不"/>
          <p:cNvSpPr/>
          <p:nvPr/>
        </p:nvSpPr>
        <p:spPr>
          <a:xfrm>
            <a:off x="4770345" y="3131025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不</a:t>
            </a:r>
          </a:p>
        </p:txBody>
      </p:sp>
      <p:sp>
        <p:nvSpPr>
          <p:cNvPr id="277" name="爱"/>
          <p:cNvSpPr/>
          <p:nvPr/>
        </p:nvSpPr>
        <p:spPr>
          <a:xfrm>
            <a:off x="5795950" y="3131025"/>
            <a:ext cx="630174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78" name="你"/>
          <p:cNvSpPr/>
          <p:nvPr/>
        </p:nvSpPr>
        <p:spPr>
          <a:xfrm>
            <a:off x="6709228" y="3131025"/>
            <a:ext cx="630174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你</a:t>
            </a:r>
          </a:p>
        </p:txBody>
      </p:sp>
      <p:sp>
        <p:nvSpPr>
          <p:cNvPr id="279" name="爱"/>
          <p:cNvSpPr/>
          <p:nvPr/>
        </p:nvSpPr>
        <p:spPr>
          <a:xfrm>
            <a:off x="1952874" y="3832133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80" name="V1"/>
          <p:cNvSpPr/>
          <p:nvPr/>
        </p:nvSpPr>
        <p:spPr>
          <a:xfrm>
            <a:off x="3744741" y="6665232"/>
            <a:ext cx="630174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V1</a:t>
            </a:r>
          </a:p>
        </p:txBody>
      </p:sp>
      <p:sp>
        <p:nvSpPr>
          <p:cNvPr id="281" name="V2"/>
          <p:cNvSpPr/>
          <p:nvPr/>
        </p:nvSpPr>
        <p:spPr>
          <a:xfrm>
            <a:off x="4595617" y="6665232"/>
            <a:ext cx="671077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V2</a:t>
            </a:r>
          </a:p>
        </p:txBody>
      </p:sp>
      <p:sp>
        <p:nvSpPr>
          <p:cNvPr id="282" name="V3"/>
          <p:cNvSpPr/>
          <p:nvPr/>
        </p:nvSpPr>
        <p:spPr>
          <a:xfrm>
            <a:off x="5642197" y="6665232"/>
            <a:ext cx="671077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V3</a:t>
            </a:r>
          </a:p>
        </p:txBody>
      </p:sp>
      <p:sp>
        <p:nvSpPr>
          <p:cNvPr id="283" name="V4"/>
          <p:cNvSpPr/>
          <p:nvPr/>
        </p:nvSpPr>
        <p:spPr>
          <a:xfrm>
            <a:off x="6688776" y="6665232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V4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公众号.png" descr="公众号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126" y="3300695"/>
            <a:ext cx="10332548" cy="50826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" name="后台回复【答案解析】"/>
          <p:cNvSpPr txBox="1"/>
          <p:nvPr/>
        </p:nvSpPr>
        <p:spPr>
          <a:xfrm>
            <a:off x="1174749" y="1555750"/>
            <a:ext cx="3162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后台回复【答案解析】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438" y="748105"/>
            <a:ext cx="8597901" cy="7010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6" name="我"/>
          <p:cNvSpPr/>
          <p:nvPr/>
        </p:nvSpPr>
        <p:spPr>
          <a:xfrm>
            <a:off x="3282958" y="272964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我</a:t>
            </a:r>
          </a:p>
        </p:txBody>
      </p:sp>
      <p:sp>
        <p:nvSpPr>
          <p:cNvPr id="287" name="不"/>
          <p:cNvSpPr/>
          <p:nvPr/>
        </p:nvSpPr>
        <p:spPr>
          <a:xfrm>
            <a:off x="4308562" y="272964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不</a:t>
            </a:r>
          </a:p>
        </p:txBody>
      </p:sp>
      <p:sp>
        <p:nvSpPr>
          <p:cNvPr id="288" name="爱"/>
          <p:cNvSpPr/>
          <p:nvPr/>
        </p:nvSpPr>
        <p:spPr>
          <a:xfrm>
            <a:off x="5334167" y="272964"/>
            <a:ext cx="630174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89" name="你"/>
          <p:cNvSpPr/>
          <p:nvPr/>
        </p:nvSpPr>
        <p:spPr>
          <a:xfrm>
            <a:off x="6247445" y="272964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你</a:t>
            </a:r>
          </a:p>
        </p:txBody>
      </p:sp>
      <p:sp>
        <p:nvSpPr>
          <p:cNvPr id="290" name="爱"/>
          <p:cNvSpPr/>
          <p:nvPr/>
        </p:nvSpPr>
        <p:spPr>
          <a:xfrm>
            <a:off x="1441169" y="1336010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91" name="V1"/>
          <p:cNvSpPr/>
          <p:nvPr/>
        </p:nvSpPr>
        <p:spPr>
          <a:xfrm>
            <a:off x="3147832" y="7551356"/>
            <a:ext cx="630174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V1</a:t>
            </a:r>
          </a:p>
        </p:txBody>
      </p:sp>
      <p:sp>
        <p:nvSpPr>
          <p:cNvPr id="292" name="V2"/>
          <p:cNvSpPr/>
          <p:nvPr/>
        </p:nvSpPr>
        <p:spPr>
          <a:xfrm>
            <a:off x="3998708" y="7551356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V2</a:t>
            </a:r>
          </a:p>
        </p:txBody>
      </p:sp>
      <p:sp>
        <p:nvSpPr>
          <p:cNvPr id="293" name="V3"/>
          <p:cNvSpPr/>
          <p:nvPr/>
        </p:nvSpPr>
        <p:spPr>
          <a:xfrm>
            <a:off x="5045288" y="7551356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V3</a:t>
            </a:r>
          </a:p>
        </p:txBody>
      </p:sp>
      <p:sp>
        <p:nvSpPr>
          <p:cNvPr id="294" name="V4"/>
          <p:cNvSpPr/>
          <p:nvPr/>
        </p:nvSpPr>
        <p:spPr>
          <a:xfrm>
            <a:off x="6091868" y="7551356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V4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737" y="2556996"/>
            <a:ext cx="9728369" cy="55631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7" name="TRM中的注意力"/>
          <p:cNvSpPr txBox="1"/>
          <p:nvPr/>
        </p:nvSpPr>
        <p:spPr>
          <a:xfrm>
            <a:off x="499395" y="834823"/>
            <a:ext cx="232105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TRM中的注意力</a:t>
            </a:r>
          </a:p>
        </p:txBody>
      </p:sp>
      <p:sp>
        <p:nvSpPr>
          <p:cNvPr id="298" name="在只有单词向量的情况下，如何获取QKV"/>
          <p:cNvSpPr txBox="1"/>
          <p:nvPr/>
        </p:nvSpPr>
        <p:spPr>
          <a:xfrm>
            <a:off x="3561759" y="1421412"/>
            <a:ext cx="5640325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在只有单词向量的情况下，如何获取QKV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297" y="1632620"/>
            <a:ext cx="9093201" cy="736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1" name="计算QK相似度，得到attention值"/>
          <p:cNvSpPr txBox="1"/>
          <p:nvPr/>
        </p:nvSpPr>
        <p:spPr>
          <a:xfrm>
            <a:off x="1070176" y="423357"/>
            <a:ext cx="2488981" cy="94864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计算QK相似度，得到attention值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实际代码使用矩阵，方便并行"/>
          <p:cNvSpPr txBox="1"/>
          <p:nvPr/>
        </p:nvSpPr>
        <p:spPr>
          <a:xfrm>
            <a:off x="1493663" y="1483815"/>
            <a:ext cx="40767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实际代码使用矩阵，方便并行</a:t>
            </a:r>
          </a:p>
        </p:txBody>
      </p:sp>
      <p:pic>
        <p:nvPicPr>
          <p:cNvPr id="30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493" y="3122615"/>
            <a:ext cx="4561037" cy="42441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28" y="3666119"/>
            <a:ext cx="5830595" cy="287729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多头注意力机制"/>
          <p:cNvSpPr txBox="1"/>
          <p:nvPr/>
        </p:nvSpPr>
        <p:spPr>
          <a:xfrm>
            <a:off x="1110079" y="1521257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多头注意力机制</a:t>
            </a:r>
          </a:p>
        </p:txBody>
      </p:sp>
      <p:pic>
        <p:nvPicPr>
          <p:cNvPr id="30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8820" y="2891955"/>
            <a:ext cx="7359583" cy="432710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756" y="2108772"/>
            <a:ext cx="8559801" cy="3721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1" name="多个头就会有多个输出，需要合在一起输出"/>
          <p:cNvSpPr txBox="1"/>
          <p:nvPr/>
        </p:nvSpPr>
        <p:spPr>
          <a:xfrm>
            <a:off x="753992" y="722498"/>
            <a:ext cx="5905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多个头就会有多个输出，需要合在一起输出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1128" y="2289827"/>
            <a:ext cx="10058401" cy="652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4" name="残差和LayNorm"/>
          <p:cNvSpPr txBox="1"/>
          <p:nvPr/>
        </p:nvSpPr>
        <p:spPr>
          <a:xfrm>
            <a:off x="1234059" y="1171800"/>
            <a:ext cx="234939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残差和LayNorm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残差"/>
          <p:cNvSpPr txBox="1"/>
          <p:nvPr/>
        </p:nvSpPr>
        <p:spPr>
          <a:xfrm>
            <a:off x="882650" y="1390650"/>
            <a:ext cx="1443137" cy="520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残差</a:t>
            </a:r>
          </a:p>
        </p:txBody>
      </p:sp>
      <p:pic>
        <p:nvPicPr>
          <p:cNvPr id="31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267" y="3152579"/>
            <a:ext cx="9234810" cy="34484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残差的作用"/>
          <p:cNvSpPr txBox="1"/>
          <p:nvPr/>
        </p:nvSpPr>
        <p:spPr>
          <a:xfrm>
            <a:off x="1263650" y="1695450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残差的作用</a:t>
            </a:r>
          </a:p>
        </p:txBody>
      </p:sp>
      <p:pic>
        <p:nvPicPr>
          <p:cNvPr id="32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969" y="3069976"/>
            <a:ext cx="8319666" cy="29363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0269" y="630052"/>
            <a:ext cx="8319666" cy="29363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71" y="4229100"/>
            <a:ext cx="12016262" cy="395009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位置编码…"/>
          <p:cNvSpPr txBox="1"/>
          <p:nvPr/>
        </p:nvSpPr>
        <p:spPr>
          <a:xfrm>
            <a:off x="2080960" y="1598009"/>
            <a:ext cx="5870642" cy="60583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34060" indent="-734060" algn="l">
              <a:lnSpc>
                <a:spcPct val="200000"/>
              </a:lnSpc>
              <a:buSzPct val="100000"/>
              <a:buAutoNum type="arabicPeriod"/>
              <a:defRPr sz="3700" b="0"/>
            </a:pPr>
            <a:r>
              <a:t>位置编码</a:t>
            </a:r>
          </a:p>
          <a:p>
            <a:pPr marL="734060" indent="-734060" algn="l">
              <a:lnSpc>
                <a:spcPct val="200000"/>
              </a:lnSpc>
              <a:buSzPct val="100000"/>
              <a:buAutoNum type="arabicPeriod"/>
              <a:defRPr sz="3700" b="0"/>
            </a:pPr>
            <a:r>
              <a:t>多头注意力机制</a:t>
            </a:r>
          </a:p>
          <a:p>
            <a:pPr marL="734060" indent="-734060" algn="l">
              <a:lnSpc>
                <a:spcPct val="200000"/>
              </a:lnSpc>
              <a:buSzPct val="100000"/>
              <a:buAutoNum type="arabicPeriod"/>
              <a:defRPr sz="3700" b="0"/>
            </a:pPr>
            <a:r>
              <a:t>残差和layerNorm</a:t>
            </a:r>
          </a:p>
          <a:p>
            <a:pPr marL="734060" indent="-734060" algn="l">
              <a:lnSpc>
                <a:spcPct val="200000"/>
              </a:lnSpc>
              <a:buSzPct val="100000"/>
              <a:buAutoNum type="arabicPeriod"/>
              <a:defRPr sz="3700" b="0"/>
            </a:pPr>
            <a:r>
              <a:t>前馈神经网络</a:t>
            </a:r>
          </a:p>
          <a:p>
            <a:pPr marL="734060" indent="-734060" algn="l">
              <a:lnSpc>
                <a:spcPct val="200000"/>
              </a:lnSpc>
              <a:buSzPct val="100000"/>
              <a:buAutoNum type="arabicPeriod"/>
              <a:defRPr sz="3700" b="0"/>
            </a:pPr>
            <a:r>
              <a:t>TRM面试题讲解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想一下RNN"/>
          <p:cNvSpPr txBox="1"/>
          <p:nvPr/>
        </p:nvSpPr>
        <p:spPr>
          <a:xfrm>
            <a:off x="3607561" y="4184649"/>
            <a:ext cx="40370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想一下RNN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Layer Normalization"/>
          <p:cNvSpPr txBox="1"/>
          <p:nvPr/>
        </p:nvSpPr>
        <p:spPr>
          <a:xfrm>
            <a:off x="242214" y="1009878"/>
            <a:ext cx="4290772" cy="6472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700" b="0"/>
            </a:lvl1pPr>
          </a:lstStyle>
          <a:p>
            <a:r>
              <a:t>Layer Normalization</a:t>
            </a:r>
          </a:p>
        </p:txBody>
      </p:sp>
      <p:sp>
        <p:nvSpPr>
          <p:cNvPr id="328" name="BN的效果差，所以不用"/>
          <p:cNvSpPr txBox="1"/>
          <p:nvPr/>
        </p:nvSpPr>
        <p:spPr>
          <a:xfrm>
            <a:off x="3454400" y="4540250"/>
            <a:ext cx="4343705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/>
            </a:lvl1pPr>
          </a:lstStyle>
          <a:p>
            <a:r>
              <a:t>BN的效果差，所以不用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什么是BN，以及使用场景"/>
          <p:cNvSpPr txBox="1"/>
          <p:nvPr/>
        </p:nvSpPr>
        <p:spPr>
          <a:xfrm>
            <a:off x="1754631" y="1974850"/>
            <a:ext cx="36027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什么是BN，以及使用场景</a:t>
            </a:r>
          </a:p>
        </p:txBody>
      </p:sp>
      <p:pic>
        <p:nvPicPr>
          <p:cNvPr id="33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747" y="3422650"/>
            <a:ext cx="5637263" cy="41930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539" y="3422550"/>
            <a:ext cx="6207722" cy="311222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BN优点"/>
          <p:cNvSpPr txBox="1"/>
          <p:nvPr/>
        </p:nvSpPr>
        <p:spPr>
          <a:xfrm>
            <a:off x="1244600" y="1879600"/>
            <a:ext cx="1498905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/>
            </a:lvl1pPr>
          </a:lstStyle>
          <a:p>
            <a:r>
              <a:t>BN优点</a:t>
            </a:r>
          </a:p>
        </p:txBody>
      </p:sp>
      <p:sp>
        <p:nvSpPr>
          <p:cNvPr id="336" name="第一个就是可以解决内部协变量偏移…"/>
          <p:cNvSpPr txBox="1"/>
          <p:nvPr/>
        </p:nvSpPr>
        <p:spPr>
          <a:xfrm>
            <a:off x="520699" y="3830599"/>
            <a:ext cx="12300282" cy="20924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700" b="0"/>
            </a:pPr>
            <a:r>
              <a:t>第一个就是可以解决内部协变量偏移</a:t>
            </a:r>
          </a:p>
          <a:p>
            <a:pPr algn="l">
              <a:spcBef>
                <a:spcPts val="4200"/>
              </a:spcBef>
              <a:defRPr sz="2700" b="0"/>
            </a:pPr>
            <a:r>
              <a:t>第二个优点就是缓解了梯度饱和问题（如果使用sigmoid激活函数的话），加快收敛。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BN的缺点"/>
          <p:cNvSpPr txBox="1"/>
          <p:nvPr/>
        </p:nvSpPr>
        <p:spPr>
          <a:xfrm>
            <a:off x="1602231" y="1270000"/>
            <a:ext cx="14691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BN的缺点</a:t>
            </a:r>
          </a:p>
        </p:txBody>
      </p:sp>
      <p:sp>
        <p:nvSpPr>
          <p:cNvPr id="339" name="第一个，batch_size较小的时候，效果差。"/>
          <p:cNvSpPr txBox="1"/>
          <p:nvPr/>
        </p:nvSpPr>
        <p:spPr>
          <a:xfrm>
            <a:off x="3479800" y="4311650"/>
            <a:ext cx="5360594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200" b="0"/>
            </a:lvl1pPr>
          </a:lstStyle>
          <a:p>
            <a:r>
              <a:t>第一个，batch_size较小的时候，效果差。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N的缺点"/>
          <p:cNvSpPr txBox="1"/>
          <p:nvPr/>
        </p:nvSpPr>
        <p:spPr>
          <a:xfrm>
            <a:off x="1602231" y="1270000"/>
            <a:ext cx="14691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BN的缺点</a:t>
            </a:r>
          </a:p>
        </p:txBody>
      </p:sp>
      <p:sp>
        <p:nvSpPr>
          <p:cNvPr id="342" name="第二个缺点就是 BN 在RNN中效果比较差。这一点和第一点原因很类似，不过我单挑出来说。"/>
          <p:cNvSpPr txBox="1"/>
          <p:nvPr/>
        </p:nvSpPr>
        <p:spPr>
          <a:xfrm>
            <a:off x="1117599" y="4171950"/>
            <a:ext cx="11595406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200" b="0"/>
            </a:lvl1pPr>
          </a:lstStyle>
          <a:p>
            <a:r>
              <a:t>第二个缺点就是 BN 在RNN中效果比较差。这一点和第一点原因很类似，不过我单挑出来说。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矩形"/>
          <p:cNvSpPr/>
          <p:nvPr/>
        </p:nvSpPr>
        <p:spPr>
          <a:xfrm>
            <a:off x="5867400" y="4191000"/>
            <a:ext cx="2804319" cy="2609900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345" name="矩形"/>
          <p:cNvSpPr/>
          <p:nvPr/>
        </p:nvSpPr>
        <p:spPr>
          <a:xfrm>
            <a:off x="5867400" y="6906641"/>
            <a:ext cx="4398715" cy="537718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346" name="9"/>
          <p:cNvSpPr txBox="1"/>
          <p:nvPr/>
        </p:nvSpPr>
        <p:spPr>
          <a:xfrm>
            <a:off x="5179415" y="526542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9</a:t>
            </a:r>
          </a:p>
        </p:txBody>
      </p:sp>
      <p:sp>
        <p:nvSpPr>
          <p:cNvPr id="347" name="1"/>
          <p:cNvSpPr txBox="1"/>
          <p:nvPr/>
        </p:nvSpPr>
        <p:spPr>
          <a:xfrm>
            <a:off x="5179415" y="694497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48" name="5"/>
          <p:cNvSpPr txBox="1"/>
          <p:nvPr/>
        </p:nvSpPr>
        <p:spPr>
          <a:xfrm>
            <a:off x="6982815" y="3429278"/>
            <a:ext cx="283770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349" name="20"/>
          <p:cNvSpPr txBox="1"/>
          <p:nvPr/>
        </p:nvSpPr>
        <p:spPr>
          <a:xfrm>
            <a:off x="7660081" y="7757770"/>
            <a:ext cx="45323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20</a:t>
            </a:r>
          </a:p>
        </p:txBody>
      </p:sp>
      <p:sp>
        <p:nvSpPr>
          <p:cNvPr id="350" name="矩形"/>
          <p:cNvSpPr/>
          <p:nvPr/>
        </p:nvSpPr>
        <p:spPr>
          <a:xfrm>
            <a:off x="8712200" y="4051300"/>
            <a:ext cx="2778919" cy="3941813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为什么使用layer-norm"/>
          <p:cNvSpPr txBox="1"/>
          <p:nvPr/>
        </p:nvSpPr>
        <p:spPr>
          <a:xfrm>
            <a:off x="815136" y="1212850"/>
            <a:ext cx="3297328" cy="889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为什么使用layer-norm</a:t>
            </a:r>
          </a:p>
        </p:txBody>
      </p:sp>
      <p:sp>
        <p:nvSpPr>
          <p:cNvPr id="353" name="理解：为什么LayerNorm单独对一个样本的所有单词做缩放可以起到效果。"/>
          <p:cNvSpPr txBox="1"/>
          <p:nvPr/>
        </p:nvSpPr>
        <p:spPr>
          <a:xfrm>
            <a:off x="1370939" y="4425950"/>
            <a:ext cx="10262922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理解：为什么LayerNorm单独对一个样本的所有单词做缩放可以起到效果。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把BN引申到RNN"/>
          <p:cNvSpPr txBox="1"/>
          <p:nvPr/>
        </p:nvSpPr>
        <p:spPr>
          <a:xfrm>
            <a:off x="898042" y="1530350"/>
            <a:ext cx="244571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把BN引申到RNN</a:t>
            </a:r>
          </a:p>
        </p:txBody>
      </p:sp>
      <p:sp>
        <p:nvSpPr>
          <p:cNvPr id="356" name="矩形"/>
          <p:cNvSpPr/>
          <p:nvPr/>
        </p:nvSpPr>
        <p:spPr>
          <a:xfrm>
            <a:off x="5867400" y="4191000"/>
            <a:ext cx="3719563" cy="675035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357" name="矩形"/>
          <p:cNvSpPr/>
          <p:nvPr/>
        </p:nvSpPr>
        <p:spPr>
          <a:xfrm>
            <a:off x="5867400" y="5219700"/>
            <a:ext cx="3719563" cy="675035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358" name="我爱中国共产党"/>
          <p:cNvSpPr txBox="1"/>
          <p:nvPr/>
        </p:nvSpPr>
        <p:spPr>
          <a:xfrm>
            <a:off x="6381750" y="3486150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我爱中国共产党</a:t>
            </a:r>
          </a:p>
        </p:txBody>
      </p:sp>
      <p:sp>
        <p:nvSpPr>
          <p:cNvPr id="359" name="今天天气真不错"/>
          <p:cNvSpPr txBox="1"/>
          <p:nvPr/>
        </p:nvSpPr>
        <p:spPr>
          <a:xfrm>
            <a:off x="6381750" y="6248400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今天天气真不错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RM"/>
          <p:cNvSpPr/>
          <p:nvPr/>
        </p:nvSpPr>
        <p:spPr>
          <a:xfrm>
            <a:off x="5019607" y="4017148"/>
            <a:ext cx="3041859" cy="1270001"/>
          </a:xfrm>
          <a:prstGeom prst="roundRect">
            <a:avLst>
              <a:gd name="adj" fmla="val 15000"/>
            </a:avLst>
          </a:prstGeom>
          <a:solidFill>
            <a:srgbClr val="D6D5D5"/>
          </a:solidFill>
          <a:ln w="127000">
            <a:solidFill>
              <a:srgbClr val="E7E7E7"/>
            </a:solidFill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solidFill>
                  <a:srgbClr val="0A0A0A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TRM</a:t>
            </a:r>
          </a:p>
        </p:txBody>
      </p:sp>
      <p:grpSp>
        <p:nvGrpSpPr>
          <p:cNvPr id="141" name="成组"/>
          <p:cNvGrpSpPr/>
          <p:nvPr/>
        </p:nvGrpSpPr>
        <p:grpSpPr>
          <a:xfrm>
            <a:off x="1349417" y="3468014"/>
            <a:ext cx="3299530" cy="1596703"/>
            <a:chOff x="0" y="0"/>
            <a:chExt cx="3299529" cy="1596701"/>
          </a:xfrm>
        </p:grpSpPr>
        <p:sp>
          <p:nvSpPr>
            <p:cNvPr id="138" name="我  爱  你"/>
            <p:cNvSpPr/>
            <p:nvPr/>
          </p:nvSpPr>
          <p:spPr>
            <a:xfrm>
              <a:off x="0" y="771567"/>
              <a:ext cx="2444153" cy="825135"/>
            </a:xfrm>
            <a:prstGeom prst="roundRect">
              <a:avLst>
                <a:gd name="adj" fmla="val 27262"/>
              </a:avLst>
            </a:prstGeom>
            <a:solidFill>
              <a:srgbClr val="FFFFFF"/>
            </a:solidFill>
            <a:ln w="1270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0">
                <a:defRPr sz="2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r>
                <a:t>我  爱  你</a:t>
              </a:r>
            </a:p>
          </p:txBody>
        </p:sp>
        <p:sp>
          <p:nvSpPr>
            <p:cNvPr id="139" name="线条"/>
            <p:cNvSpPr/>
            <p:nvPr/>
          </p:nvSpPr>
          <p:spPr>
            <a:xfrm>
              <a:off x="2626715" y="1184134"/>
              <a:ext cx="67281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140" name="输入"/>
            <p:cNvSpPr txBox="1"/>
            <p:nvPr/>
          </p:nvSpPr>
          <p:spPr>
            <a:xfrm>
              <a:off x="847426" y="-1"/>
              <a:ext cx="749301" cy="546101"/>
            </a:xfrm>
            <a:prstGeom prst="rect">
              <a:avLst/>
            </a:prstGeom>
            <a:noFill/>
            <a:ln w="254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输入</a:t>
              </a:r>
            </a:p>
          </p:txBody>
        </p:sp>
      </p:grpSp>
      <p:grpSp>
        <p:nvGrpSpPr>
          <p:cNvPr id="145" name="成组"/>
          <p:cNvGrpSpPr/>
          <p:nvPr/>
        </p:nvGrpSpPr>
        <p:grpSpPr>
          <a:xfrm>
            <a:off x="8432126" y="3580339"/>
            <a:ext cx="3388674" cy="1421195"/>
            <a:chOff x="0" y="0"/>
            <a:chExt cx="3388672" cy="1421193"/>
          </a:xfrm>
        </p:grpSpPr>
        <p:sp>
          <p:nvSpPr>
            <p:cNvPr id="142" name="I  LOVE  YOU"/>
            <p:cNvSpPr/>
            <p:nvPr/>
          </p:nvSpPr>
          <p:spPr>
            <a:xfrm>
              <a:off x="944519" y="722425"/>
              <a:ext cx="2444154" cy="698769"/>
            </a:xfrm>
            <a:prstGeom prst="roundRect">
              <a:avLst>
                <a:gd name="adj" fmla="val 27262"/>
              </a:avLst>
            </a:prstGeom>
            <a:solidFill>
              <a:srgbClr val="FFFFFF"/>
            </a:solidFill>
            <a:ln w="1270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0">
                <a:defRPr sz="2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r>
                <a:t>I  LOVE  YOU</a:t>
              </a:r>
            </a:p>
          </p:txBody>
        </p:sp>
        <p:sp>
          <p:nvSpPr>
            <p:cNvPr id="143" name="线条"/>
            <p:cNvSpPr/>
            <p:nvPr/>
          </p:nvSpPr>
          <p:spPr>
            <a:xfrm>
              <a:off x="0" y="1071809"/>
              <a:ext cx="67281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144" name="输出"/>
            <p:cNvSpPr txBox="1"/>
            <p:nvPr/>
          </p:nvSpPr>
          <p:spPr>
            <a:xfrm>
              <a:off x="1791946" y="-1"/>
              <a:ext cx="749301" cy="546101"/>
            </a:xfrm>
            <a:prstGeom prst="rect">
              <a:avLst/>
            </a:prstGeom>
            <a:noFill/>
            <a:ln w="254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输出</a:t>
              </a:r>
            </a:p>
          </p:txBody>
        </p:sp>
      </p:grpSp>
      <p:sp>
        <p:nvSpPr>
          <p:cNvPr id="146" name="TRM在做一个什么事情？"/>
          <p:cNvSpPr txBox="1"/>
          <p:nvPr/>
        </p:nvSpPr>
        <p:spPr>
          <a:xfrm>
            <a:off x="888244" y="1234203"/>
            <a:ext cx="354025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TRM在做一个什么事情？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1128" y="2289827"/>
            <a:ext cx="10058401" cy="652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2" name="前馈神经网路"/>
          <p:cNvSpPr txBox="1"/>
          <p:nvPr/>
        </p:nvSpPr>
        <p:spPr>
          <a:xfrm>
            <a:off x="1358900" y="761999"/>
            <a:ext cx="17145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000"/>
              </a:lnSpc>
              <a:spcBef>
                <a:spcPts val="1200"/>
              </a:spcBef>
              <a:defRPr sz="2100">
                <a:solidFill>
                  <a:srgbClr val="333333"/>
                </a:solidFill>
              </a:defRPr>
            </a:lvl1pPr>
          </a:lstStyle>
          <a:p>
            <a:r>
              <a:t>前馈神经网路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Decoder"/>
          <p:cNvSpPr txBox="1"/>
          <p:nvPr/>
        </p:nvSpPr>
        <p:spPr>
          <a:xfrm>
            <a:off x="1519072" y="1102970"/>
            <a:ext cx="135605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Decoder</a:t>
            </a:r>
          </a:p>
        </p:txBody>
      </p:sp>
      <p:pic>
        <p:nvPicPr>
          <p:cNvPr id="3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289" y="1115516"/>
            <a:ext cx="2971801" cy="802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6" name="矩形"/>
          <p:cNvSpPr/>
          <p:nvPr/>
        </p:nvSpPr>
        <p:spPr>
          <a:xfrm>
            <a:off x="2146300" y="5334000"/>
            <a:ext cx="4531966" cy="1562200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367" name="矩形"/>
          <p:cNvSpPr/>
          <p:nvPr/>
        </p:nvSpPr>
        <p:spPr>
          <a:xfrm>
            <a:off x="2324100" y="3942159"/>
            <a:ext cx="4176366" cy="136654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368" name="1"/>
          <p:cNvSpPr txBox="1"/>
          <p:nvPr/>
        </p:nvSpPr>
        <p:spPr>
          <a:xfrm>
            <a:off x="7008215" y="561147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69" name="2"/>
          <p:cNvSpPr txBox="1"/>
          <p:nvPr/>
        </p:nvSpPr>
        <p:spPr>
          <a:xfrm>
            <a:off x="7008215" y="4394899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1：多头注意力机制"/>
          <p:cNvSpPr txBox="1"/>
          <p:nvPr/>
        </p:nvSpPr>
        <p:spPr>
          <a:xfrm>
            <a:off x="1102715" y="1327150"/>
            <a:ext cx="2722170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1：多头注意力机制</a:t>
            </a:r>
          </a:p>
        </p:txBody>
      </p:sp>
      <p:pic>
        <p:nvPicPr>
          <p:cNvPr id="37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989" y="1077416"/>
            <a:ext cx="2971801" cy="802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3" name="矩形"/>
          <p:cNvSpPr/>
          <p:nvPr/>
        </p:nvSpPr>
        <p:spPr>
          <a:xfrm>
            <a:off x="4025900" y="5321300"/>
            <a:ext cx="4531966" cy="1562200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374" name="需要对当前单词和之后的单词做mask。"/>
          <p:cNvSpPr txBox="1"/>
          <p:nvPr/>
        </p:nvSpPr>
        <p:spPr>
          <a:xfrm>
            <a:off x="7848600" y="4241799"/>
            <a:ext cx="4536186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sz="2000" b="0">
                <a:solidFill>
                  <a:srgbClr val="333333"/>
                </a:solidFill>
              </a:defRPr>
            </a:lvl1pPr>
          </a:lstStyle>
          <a:p>
            <a:r>
              <a:t>需要对当前单词和之后的单词做mask。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为什么需要mask"/>
          <p:cNvSpPr txBox="1"/>
          <p:nvPr/>
        </p:nvSpPr>
        <p:spPr>
          <a:xfrm>
            <a:off x="1275181" y="2686050"/>
            <a:ext cx="242803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为什么需要mask</a:t>
            </a:r>
          </a:p>
        </p:txBody>
      </p:sp>
      <p:sp>
        <p:nvSpPr>
          <p:cNvPr id="377" name="矩形"/>
          <p:cNvSpPr/>
          <p:nvPr/>
        </p:nvSpPr>
        <p:spPr>
          <a:xfrm>
            <a:off x="4622800" y="4191000"/>
            <a:ext cx="5365850" cy="2160588"/>
          </a:xfrm>
          <a:prstGeom prst="rect">
            <a:avLst/>
          </a:prstGeom>
          <a:solidFill>
            <a:srgbClr val="D6D5D5"/>
          </a:solidFill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378" name="I"/>
          <p:cNvSpPr txBox="1"/>
          <p:nvPr/>
        </p:nvSpPr>
        <p:spPr>
          <a:xfrm>
            <a:off x="5681542" y="6551270"/>
            <a:ext cx="204217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379" name="LOVE"/>
          <p:cNvSpPr txBox="1"/>
          <p:nvPr/>
        </p:nvSpPr>
        <p:spPr>
          <a:xfrm>
            <a:off x="6531349" y="6551270"/>
            <a:ext cx="9217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380" name="YOU"/>
          <p:cNvSpPr txBox="1"/>
          <p:nvPr/>
        </p:nvSpPr>
        <p:spPr>
          <a:xfrm>
            <a:off x="7750550" y="6551270"/>
            <a:ext cx="78059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381" name="NOW"/>
          <p:cNvSpPr txBox="1"/>
          <p:nvPr/>
        </p:nvSpPr>
        <p:spPr>
          <a:xfrm>
            <a:off x="8876735" y="6551270"/>
            <a:ext cx="86502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382" name="Decoder"/>
          <p:cNvSpPr txBox="1"/>
          <p:nvPr/>
        </p:nvSpPr>
        <p:spPr>
          <a:xfrm>
            <a:off x="6497472" y="5040764"/>
            <a:ext cx="135605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Decoder</a:t>
            </a:r>
          </a:p>
        </p:txBody>
      </p:sp>
      <p:sp>
        <p:nvSpPr>
          <p:cNvPr id="383" name="I"/>
          <p:cNvSpPr txBox="1"/>
          <p:nvPr/>
        </p:nvSpPr>
        <p:spPr>
          <a:xfrm>
            <a:off x="4717440" y="3530258"/>
            <a:ext cx="204217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384" name="LOVE"/>
          <p:cNvSpPr txBox="1"/>
          <p:nvPr/>
        </p:nvSpPr>
        <p:spPr>
          <a:xfrm>
            <a:off x="5257444" y="3530258"/>
            <a:ext cx="921716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385" name="YOU"/>
          <p:cNvSpPr txBox="1"/>
          <p:nvPr/>
        </p:nvSpPr>
        <p:spPr>
          <a:xfrm>
            <a:off x="6582460" y="3530258"/>
            <a:ext cx="780594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386" name="NOW"/>
          <p:cNvSpPr txBox="1"/>
          <p:nvPr/>
        </p:nvSpPr>
        <p:spPr>
          <a:xfrm>
            <a:off x="7674940" y="3530258"/>
            <a:ext cx="865023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387" name="S"/>
          <p:cNvSpPr txBox="1"/>
          <p:nvPr/>
        </p:nvSpPr>
        <p:spPr>
          <a:xfrm>
            <a:off x="4723835" y="6551270"/>
            <a:ext cx="3121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</a:t>
            </a:r>
          </a:p>
        </p:txBody>
      </p:sp>
      <p:sp>
        <p:nvSpPr>
          <p:cNvPr id="388" name="E"/>
          <p:cNvSpPr txBox="1"/>
          <p:nvPr/>
        </p:nvSpPr>
        <p:spPr>
          <a:xfrm>
            <a:off x="9023857" y="3530258"/>
            <a:ext cx="311812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为什么需要mask"/>
          <p:cNvSpPr txBox="1"/>
          <p:nvPr/>
        </p:nvSpPr>
        <p:spPr>
          <a:xfrm>
            <a:off x="1275181" y="2686050"/>
            <a:ext cx="242803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为什么需要mask</a:t>
            </a:r>
          </a:p>
        </p:txBody>
      </p:sp>
      <p:sp>
        <p:nvSpPr>
          <p:cNvPr id="391" name="矩形"/>
          <p:cNvSpPr/>
          <p:nvPr/>
        </p:nvSpPr>
        <p:spPr>
          <a:xfrm>
            <a:off x="4622800" y="4191000"/>
            <a:ext cx="5365850" cy="2160588"/>
          </a:xfrm>
          <a:prstGeom prst="rect">
            <a:avLst/>
          </a:prstGeom>
          <a:solidFill>
            <a:srgbClr val="D6D5D5"/>
          </a:solidFill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392" name="I"/>
          <p:cNvSpPr txBox="1"/>
          <p:nvPr/>
        </p:nvSpPr>
        <p:spPr>
          <a:xfrm>
            <a:off x="5681542" y="6551270"/>
            <a:ext cx="204217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393" name="LOVE"/>
          <p:cNvSpPr txBox="1"/>
          <p:nvPr/>
        </p:nvSpPr>
        <p:spPr>
          <a:xfrm>
            <a:off x="6531349" y="6551270"/>
            <a:ext cx="9217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394" name="YOU"/>
          <p:cNvSpPr txBox="1"/>
          <p:nvPr/>
        </p:nvSpPr>
        <p:spPr>
          <a:xfrm>
            <a:off x="7750550" y="6551270"/>
            <a:ext cx="78059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395" name="NOW"/>
          <p:cNvSpPr txBox="1"/>
          <p:nvPr/>
        </p:nvSpPr>
        <p:spPr>
          <a:xfrm>
            <a:off x="8876735" y="6551270"/>
            <a:ext cx="86502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396" name="I"/>
          <p:cNvSpPr txBox="1"/>
          <p:nvPr/>
        </p:nvSpPr>
        <p:spPr>
          <a:xfrm>
            <a:off x="4717440" y="3530258"/>
            <a:ext cx="204217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397" name="LOVE"/>
          <p:cNvSpPr txBox="1"/>
          <p:nvPr/>
        </p:nvSpPr>
        <p:spPr>
          <a:xfrm>
            <a:off x="5257444" y="3530258"/>
            <a:ext cx="921716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398" name="YOU"/>
          <p:cNvSpPr txBox="1"/>
          <p:nvPr/>
        </p:nvSpPr>
        <p:spPr>
          <a:xfrm>
            <a:off x="6582460" y="3530258"/>
            <a:ext cx="780594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399" name="NOW"/>
          <p:cNvSpPr txBox="1"/>
          <p:nvPr/>
        </p:nvSpPr>
        <p:spPr>
          <a:xfrm>
            <a:off x="7674940" y="3530258"/>
            <a:ext cx="865023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400" name="S"/>
          <p:cNvSpPr txBox="1"/>
          <p:nvPr/>
        </p:nvSpPr>
        <p:spPr>
          <a:xfrm>
            <a:off x="4723835" y="6551270"/>
            <a:ext cx="3121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</a:t>
            </a:r>
          </a:p>
        </p:txBody>
      </p:sp>
      <p:sp>
        <p:nvSpPr>
          <p:cNvPr id="401" name="E"/>
          <p:cNvSpPr txBox="1"/>
          <p:nvPr/>
        </p:nvSpPr>
        <p:spPr>
          <a:xfrm>
            <a:off x="9023857" y="3530258"/>
            <a:ext cx="311812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</a:t>
            </a:r>
          </a:p>
        </p:txBody>
      </p:sp>
      <p:sp>
        <p:nvSpPr>
          <p:cNvPr id="402" name="线条"/>
          <p:cNvSpPr/>
          <p:nvPr/>
        </p:nvSpPr>
        <p:spPr>
          <a:xfrm flipV="1">
            <a:off x="4876800" y="4057669"/>
            <a:ext cx="1823630" cy="24193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03" name="线条"/>
          <p:cNvSpPr/>
          <p:nvPr/>
        </p:nvSpPr>
        <p:spPr>
          <a:xfrm flipV="1">
            <a:off x="5801121" y="4184669"/>
            <a:ext cx="1026309" cy="22948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04" name="线条"/>
          <p:cNvSpPr/>
          <p:nvPr/>
        </p:nvSpPr>
        <p:spPr>
          <a:xfrm flipH="1" flipV="1">
            <a:off x="7144930" y="4178300"/>
            <a:ext cx="2419453" cy="21766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05" name="线条"/>
          <p:cNvSpPr/>
          <p:nvPr/>
        </p:nvSpPr>
        <p:spPr>
          <a:xfrm flipH="1" flipV="1">
            <a:off x="7052666" y="4318264"/>
            <a:ext cx="1349635" cy="20390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06" name="线条"/>
          <p:cNvSpPr/>
          <p:nvPr/>
        </p:nvSpPr>
        <p:spPr>
          <a:xfrm flipV="1">
            <a:off x="6943089" y="4191055"/>
            <a:ext cx="1" cy="22872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为什么需要mask"/>
          <p:cNvSpPr txBox="1"/>
          <p:nvPr/>
        </p:nvSpPr>
        <p:spPr>
          <a:xfrm>
            <a:off x="1275181" y="2686050"/>
            <a:ext cx="242803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为什么需要mask</a:t>
            </a:r>
          </a:p>
        </p:txBody>
      </p:sp>
      <p:sp>
        <p:nvSpPr>
          <p:cNvPr id="409" name="矩形"/>
          <p:cNvSpPr/>
          <p:nvPr/>
        </p:nvSpPr>
        <p:spPr>
          <a:xfrm>
            <a:off x="4622800" y="4191000"/>
            <a:ext cx="5365850" cy="2160588"/>
          </a:xfrm>
          <a:prstGeom prst="rect">
            <a:avLst/>
          </a:prstGeom>
          <a:solidFill>
            <a:srgbClr val="D6D5D5"/>
          </a:solidFill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10" name="I"/>
          <p:cNvSpPr txBox="1"/>
          <p:nvPr/>
        </p:nvSpPr>
        <p:spPr>
          <a:xfrm>
            <a:off x="5681542" y="6551270"/>
            <a:ext cx="204217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411" name="LOVE"/>
          <p:cNvSpPr txBox="1"/>
          <p:nvPr/>
        </p:nvSpPr>
        <p:spPr>
          <a:xfrm>
            <a:off x="6531349" y="6551270"/>
            <a:ext cx="9217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412" name="YOU"/>
          <p:cNvSpPr txBox="1"/>
          <p:nvPr/>
        </p:nvSpPr>
        <p:spPr>
          <a:xfrm>
            <a:off x="7750550" y="6551270"/>
            <a:ext cx="78059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413" name="NOW"/>
          <p:cNvSpPr txBox="1"/>
          <p:nvPr/>
        </p:nvSpPr>
        <p:spPr>
          <a:xfrm>
            <a:off x="8876735" y="6551270"/>
            <a:ext cx="86502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414" name="I"/>
          <p:cNvSpPr txBox="1"/>
          <p:nvPr/>
        </p:nvSpPr>
        <p:spPr>
          <a:xfrm>
            <a:off x="4717440" y="3530258"/>
            <a:ext cx="204217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415" name="LOVE"/>
          <p:cNvSpPr txBox="1"/>
          <p:nvPr/>
        </p:nvSpPr>
        <p:spPr>
          <a:xfrm>
            <a:off x="5257444" y="3530258"/>
            <a:ext cx="921716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416" name="YOU"/>
          <p:cNvSpPr txBox="1"/>
          <p:nvPr/>
        </p:nvSpPr>
        <p:spPr>
          <a:xfrm>
            <a:off x="6582460" y="3530258"/>
            <a:ext cx="780594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417" name="NOW"/>
          <p:cNvSpPr txBox="1"/>
          <p:nvPr/>
        </p:nvSpPr>
        <p:spPr>
          <a:xfrm>
            <a:off x="7674940" y="3530258"/>
            <a:ext cx="865023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418" name="S"/>
          <p:cNvSpPr txBox="1"/>
          <p:nvPr/>
        </p:nvSpPr>
        <p:spPr>
          <a:xfrm>
            <a:off x="4723835" y="6551270"/>
            <a:ext cx="3121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</a:t>
            </a:r>
          </a:p>
        </p:txBody>
      </p:sp>
      <p:sp>
        <p:nvSpPr>
          <p:cNvPr id="419" name="E"/>
          <p:cNvSpPr txBox="1"/>
          <p:nvPr/>
        </p:nvSpPr>
        <p:spPr>
          <a:xfrm>
            <a:off x="9023857" y="3530258"/>
            <a:ext cx="311812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</a:t>
            </a:r>
          </a:p>
        </p:txBody>
      </p:sp>
      <p:sp>
        <p:nvSpPr>
          <p:cNvPr id="420" name="线条"/>
          <p:cNvSpPr/>
          <p:nvPr/>
        </p:nvSpPr>
        <p:spPr>
          <a:xfrm flipV="1">
            <a:off x="4876800" y="4057669"/>
            <a:ext cx="1823630" cy="24193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21" name="线条"/>
          <p:cNvSpPr/>
          <p:nvPr/>
        </p:nvSpPr>
        <p:spPr>
          <a:xfrm flipV="1">
            <a:off x="5801121" y="4184669"/>
            <a:ext cx="1026309" cy="22948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22" name="线条"/>
          <p:cNvSpPr/>
          <p:nvPr/>
        </p:nvSpPr>
        <p:spPr>
          <a:xfrm flipH="1" flipV="1">
            <a:off x="7144930" y="4178300"/>
            <a:ext cx="2419453" cy="21766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23" name="线条"/>
          <p:cNvSpPr/>
          <p:nvPr/>
        </p:nvSpPr>
        <p:spPr>
          <a:xfrm flipH="1" flipV="1">
            <a:off x="7052666" y="4318264"/>
            <a:ext cx="1349635" cy="20390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24" name="线条"/>
          <p:cNvSpPr/>
          <p:nvPr/>
        </p:nvSpPr>
        <p:spPr>
          <a:xfrm flipV="1">
            <a:off x="6943089" y="4191055"/>
            <a:ext cx="1" cy="22872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25" name="Dingbat 叉号"/>
          <p:cNvSpPr/>
          <p:nvPr/>
        </p:nvSpPr>
        <p:spPr>
          <a:xfrm>
            <a:off x="7537691" y="5040764"/>
            <a:ext cx="390177" cy="461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26" name="Dingbat 叉号"/>
          <p:cNvSpPr/>
          <p:nvPr/>
        </p:nvSpPr>
        <p:spPr>
          <a:xfrm>
            <a:off x="8163815" y="5040764"/>
            <a:ext cx="390177" cy="461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989" y="1077416"/>
            <a:ext cx="2971801" cy="802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9" name="矩形"/>
          <p:cNvSpPr/>
          <p:nvPr/>
        </p:nvSpPr>
        <p:spPr>
          <a:xfrm>
            <a:off x="4038600" y="3860800"/>
            <a:ext cx="4531966" cy="1382415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30" name="交互层"/>
          <p:cNvSpPr txBox="1"/>
          <p:nvPr/>
        </p:nvSpPr>
        <p:spPr>
          <a:xfrm>
            <a:off x="1441449" y="1530350"/>
            <a:ext cx="10287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交互层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238" y="1543992"/>
            <a:ext cx="8496846" cy="59359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0" y="3136900"/>
            <a:ext cx="9144000" cy="4876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5" name="Decoder"/>
          <p:cNvSpPr txBox="1"/>
          <p:nvPr/>
        </p:nvSpPr>
        <p:spPr>
          <a:xfrm>
            <a:off x="1519072" y="1102970"/>
            <a:ext cx="135605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Decoder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115" y="2883034"/>
            <a:ext cx="11379201" cy="5219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成组"/>
          <p:cNvGrpSpPr/>
          <p:nvPr/>
        </p:nvGrpSpPr>
        <p:grpSpPr>
          <a:xfrm>
            <a:off x="3693181" y="3092795"/>
            <a:ext cx="5618439" cy="2559071"/>
            <a:chOff x="0" y="0"/>
            <a:chExt cx="5618438" cy="2559070"/>
          </a:xfrm>
        </p:grpSpPr>
        <p:sp>
          <p:nvSpPr>
            <p:cNvPr id="148" name="圆角矩形"/>
            <p:cNvSpPr/>
            <p:nvPr/>
          </p:nvSpPr>
          <p:spPr>
            <a:xfrm>
              <a:off x="0" y="0"/>
              <a:ext cx="5618439" cy="2559071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400" cap="flat">
              <a:solidFill>
                <a:srgbClr val="AEAEA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149" name="Encoders"/>
            <p:cNvSpPr/>
            <p:nvPr/>
          </p:nvSpPr>
          <p:spPr>
            <a:xfrm>
              <a:off x="381709" y="297608"/>
              <a:ext cx="1807650" cy="1963855"/>
            </a:xfrm>
            <a:prstGeom prst="roundRect">
              <a:avLst>
                <a:gd name="adj" fmla="val 11776"/>
              </a:avLst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3A393A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t>Encoders</a:t>
              </a:r>
            </a:p>
          </p:txBody>
        </p:sp>
        <p:sp>
          <p:nvSpPr>
            <p:cNvPr id="150" name="Decoders"/>
            <p:cNvSpPr/>
            <p:nvPr/>
          </p:nvSpPr>
          <p:spPr>
            <a:xfrm>
              <a:off x="3402727" y="297608"/>
              <a:ext cx="1807650" cy="1963855"/>
            </a:xfrm>
            <a:prstGeom prst="roundRect">
              <a:avLst>
                <a:gd name="adj" fmla="val 11776"/>
              </a:avLst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3A393A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t>Decoders</a:t>
              </a:r>
            </a:p>
          </p:txBody>
        </p:sp>
      </p:grpSp>
      <p:grpSp>
        <p:nvGrpSpPr>
          <p:cNvPr id="155" name="成组"/>
          <p:cNvGrpSpPr/>
          <p:nvPr/>
        </p:nvGrpSpPr>
        <p:grpSpPr>
          <a:xfrm>
            <a:off x="239525" y="3245781"/>
            <a:ext cx="3278202" cy="1516983"/>
            <a:chOff x="0" y="69398"/>
            <a:chExt cx="3278200" cy="1516982"/>
          </a:xfrm>
        </p:grpSpPr>
        <p:sp>
          <p:nvSpPr>
            <p:cNvPr id="152" name="我  爱  你"/>
            <p:cNvSpPr/>
            <p:nvPr/>
          </p:nvSpPr>
          <p:spPr>
            <a:xfrm>
              <a:off x="0" y="766580"/>
              <a:ext cx="2428354" cy="819801"/>
            </a:xfrm>
            <a:prstGeom prst="roundRect">
              <a:avLst>
                <a:gd name="adj" fmla="val 27262"/>
              </a:avLst>
            </a:prstGeom>
            <a:solidFill>
              <a:srgbClr val="FFFFFF"/>
            </a:solidFill>
            <a:ln w="1270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0">
                <a:defRPr sz="16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r>
                <a:t>我  爱  你</a:t>
              </a:r>
            </a:p>
          </p:txBody>
        </p:sp>
        <p:sp>
          <p:nvSpPr>
            <p:cNvPr id="153" name="线条"/>
            <p:cNvSpPr/>
            <p:nvPr/>
          </p:nvSpPr>
          <p:spPr>
            <a:xfrm>
              <a:off x="2609735" y="1176480"/>
              <a:ext cx="668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154" name="输入"/>
            <p:cNvSpPr txBox="1"/>
            <p:nvPr/>
          </p:nvSpPr>
          <p:spPr>
            <a:xfrm>
              <a:off x="942891" y="69398"/>
              <a:ext cx="542571" cy="403774"/>
            </a:xfrm>
            <a:prstGeom prst="rect">
              <a:avLst/>
            </a:prstGeom>
            <a:noFill/>
            <a:ln w="254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/>
              </a:pPr>
              <a:r>
                <a:rPr sz="1500"/>
                <a:t>输</a:t>
              </a:r>
              <a:r>
                <a:t>入</a:t>
              </a:r>
            </a:p>
          </p:txBody>
        </p:sp>
      </p:grpSp>
      <p:grpSp>
        <p:nvGrpSpPr>
          <p:cNvPr id="159" name="成组"/>
          <p:cNvGrpSpPr/>
          <p:nvPr/>
        </p:nvGrpSpPr>
        <p:grpSpPr>
          <a:xfrm>
            <a:off x="9380652" y="3352712"/>
            <a:ext cx="3107141" cy="1303120"/>
            <a:chOff x="0" y="0"/>
            <a:chExt cx="3107139" cy="1303119"/>
          </a:xfrm>
        </p:grpSpPr>
        <p:sp>
          <p:nvSpPr>
            <p:cNvPr id="156" name="I  LOVE  YOU"/>
            <p:cNvSpPr/>
            <p:nvPr/>
          </p:nvSpPr>
          <p:spPr>
            <a:xfrm>
              <a:off x="866048" y="662405"/>
              <a:ext cx="2241092" cy="640715"/>
            </a:xfrm>
            <a:prstGeom prst="roundRect">
              <a:avLst>
                <a:gd name="adj" fmla="val 27262"/>
              </a:avLst>
            </a:prstGeom>
            <a:solidFill>
              <a:srgbClr val="FFFFFF"/>
            </a:solidFill>
            <a:ln w="1270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0">
                <a:defRPr sz="16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r>
                <a:t>I  LOVE  YOU</a:t>
              </a:r>
            </a:p>
          </p:txBody>
        </p:sp>
        <p:sp>
          <p:nvSpPr>
            <p:cNvPr id="157" name="线条"/>
            <p:cNvSpPr/>
            <p:nvPr/>
          </p:nvSpPr>
          <p:spPr>
            <a:xfrm>
              <a:off x="0" y="982762"/>
              <a:ext cx="6169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  <p:sp>
          <p:nvSpPr>
            <p:cNvPr id="158" name="输出"/>
            <p:cNvSpPr txBox="1"/>
            <p:nvPr/>
          </p:nvSpPr>
          <p:spPr>
            <a:xfrm>
              <a:off x="1643070" y="-1"/>
              <a:ext cx="687048" cy="500731"/>
            </a:xfrm>
            <a:prstGeom prst="rect">
              <a:avLst/>
            </a:prstGeom>
            <a:noFill/>
            <a:ln w="254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/>
              </a:lvl1pPr>
            </a:lstStyle>
            <a:p>
              <a:r>
                <a:t>输出</a:t>
              </a:r>
            </a:p>
          </p:txBody>
        </p:sp>
      </p:grpSp>
      <p:sp>
        <p:nvSpPr>
          <p:cNvPr id="160" name="线条"/>
          <p:cNvSpPr/>
          <p:nvPr/>
        </p:nvSpPr>
        <p:spPr>
          <a:xfrm flipV="1">
            <a:off x="6078654" y="4438467"/>
            <a:ext cx="7410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253" y="436308"/>
            <a:ext cx="6084294" cy="862698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238" y="1543992"/>
            <a:ext cx="8496846" cy="59359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9991" y="1821755"/>
            <a:ext cx="3000711" cy="60014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4" name="矩形"/>
          <p:cNvSpPr/>
          <p:nvPr/>
        </p:nvSpPr>
        <p:spPr>
          <a:xfrm>
            <a:off x="2859571" y="5677070"/>
            <a:ext cx="5262238" cy="1977983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45" name="矩形"/>
          <p:cNvSpPr/>
          <p:nvPr/>
        </p:nvSpPr>
        <p:spPr>
          <a:xfrm>
            <a:off x="3039370" y="4172742"/>
            <a:ext cx="4902640" cy="1299447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46" name="矩形"/>
          <p:cNvSpPr/>
          <p:nvPr/>
        </p:nvSpPr>
        <p:spPr>
          <a:xfrm>
            <a:off x="3039370" y="2764626"/>
            <a:ext cx="4902640" cy="1299448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447" name="1"/>
          <p:cNvSpPr txBox="1"/>
          <p:nvPr/>
        </p:nvSpPr>
        <p:spPr>
          <a:xfrm>
            <a:off x="9168653" y="6435532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48" name="2"/>
          <p:cNvSpPr txBox="1"/>
          <p:nvPr/>
        </p:nvSpPr>
        <p:spPr>
          <a:xfrm>
            <a:off x="9168653" y="464627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49" name="3"/>
          <p:cNvSpPr txBox="1"/>
          <p:nvPr/>
        </p:nvSpPr>
        <p:spPr>
          <a:xfrm>
            <a:off x="9168653" y="3080441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0" name="输入部分"/>
          <p:cNvSpPr txBox="1"/>
          <p:nvPr/>
        </p:nvSpPr>
        <p:spPr>
          <a:xfrm>
            <a:off x="10181766" y="6405711"/>
            <a:ext cx="1333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输入部分</a:t>
            </a:r>
          </a:p>
        </p:txBody>
      </p:sp>
      <p:sp>
        <p:nvSpPr>
          <p:cNvPr id="451" name="注意力机制"/>
          <p:cNvSpPr txBox="1"/>
          <p:nvPr/>
        </p:nvSpPr>
        <p:spPr>
          <a:xfrm>
            <a:off x="10029366" y="4616450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注意力机制</a:t>
            </a:r>
          </a:p>
        </p:txBody>
      </p:sp>
      <p:sp>
        <p:nvSpPr>
          <p:cNvPr id="452" name="前馈神经网络"/>
          <p:cNvSpPr txBox="1"/>
          <p:nvPr/>
        </p:nvSpPr>
        <p:spPr>
          <a:xfrm>
            <a:off x="9876966" y="3050620"/>
            <a:ext cx="1943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前馈神经网络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498465" y="4030345"/>
            <a:ext cx="1220470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 upright="0">
            <a:spAutoFit/>
          </a:bodyPr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完</a:t>
            </a:r>
            <a:endParaRPr kumimoji="0" lang="zh-CN" altLang="en-US" sz="8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我  爱  你"/>
          <p:cNvSpPr/>
          <p:nvPr/>
        </p:nvSpPr>
        <p:spPr>
          <a:xfrm>
            <a:off x="4021071" y="7973431"/>
            <a:ext cx="2428354" cy="819802"/>
          </a:xfrm>
          <a:prstGeom prst="roundRect">
            <a:avLst>
              <a:gd name="adj" fmla="val 27262"/>
            </a:avLst>
          </a:prstGeom>
          <a:solidFill>
            <a:srgbClr val="FFFFFF"/>
          </a:solidFill>
          <a:ln w="127000">
            <a:solidFill>
              <a:srgbClr val="C2E7C7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>
              <a:defRPr sz="16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t>我  爱  你</a:t>
            </a:r>
          </a:p>
        </p:txBody>
      </p:sp>
      <p:sp>
        <p:nvSpPr>
          <p:cNvPr id="163" name="输入"/>
          <p:cNvSpPr txBox="1"/>
          <p:nvPr/>
        </p:nvSpPr>
        <p:spPr>
          <a:xfrm>
            <a:off x="4252732" y="7217866"/>
            <a:ext cx="542571" cy="403774"/>
          </a:xfrm>
          <a:prstGeom prst="rect">
            <a:avLst/>
          </a:prstGeom>
          <a:ln w="25400">
            <a:solidFill>
              <a:srgbClr val="C2E7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r>
              <a:rPr sz="1500"/>
              <a:t>输</a:t>
            </a:r>
            <a:r>
              <a:t>入</a:t>
            </a:r>
          </a:p>
        </p:txBody>
      </p:sp>
      <p:sp>
        <p:nvSpPr>
          <p:cNvPr id="164" name="I  LOVE  YOU"/>
          <p:cNvSpPr/>
          <p:nvPr/>
        </p:nvSpPr>
        <p:spPr>
          <a:xfrm>
            <a:off x="8135447" y="315449"/>
            <a:ext cx="2241092" cy="640715"/>
          </a:xfrm>
          <a:prstGeom prst="roundRect">
            <a:avLst>
              <a:gd name="adj" fmla="val 27262"/>
            </a:avLst>
          </a:prstGeom>
          <a:solidFill>
            <a:srgbClr val="FFFFFF"/>
          </a:solidFill>
          <a:ln w="127000">
            <a:solidFill>
              <a:srgbClr val="C2E7C7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>
              <a:defRPr sz="16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t>I  LOVE  YOU</a:t>
            </a:r>
          </a:p>
        </p:txBody>
      </p:sp>
      <p:sp>
        <p:nvSpPr>
          <p:cNvPr id="165" name="线条"/>
          <p:cNvSpPr/>
          <p:nvPr/>
        </p:nvSpPr>
        <p:spPr>
          <a:xfrm flipV="1">
            <a:off x="9255992" y="949643"/>
            <a:ext cx="1" cy="7677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166" name="输出"/>
          <p:cNvSpPr txBox="1"/>
          <p:nvPr/>
        </p:nvSpPr>
        <p:spPr>
          <a:xfrm>
            <a:off x="9638375" y="1129874"/>
            <a:ext cx="687048" cy="500730"/>
          </a:xfrm>
          <a:prstGeom prst="rect">
            <a:avLst/>
          </a:prstGeom>
          <a:ln w="25400">
            <a:solidFill>
              <a:srgbClr val="C2E7C7"/>
            </a:solidFill>
            <a:miter lim="400000"/>
          </a:ln>
        </p:spPr>
        <p:txBody>
          <a:bodyPr lIns="50800" tIns="50800" rIns="50800" bIns="50800" anchor="ctr"/>
          <a:lstStyle>
            <a:lvl1pPr>
              <a:defRPr sz="1700"/>
            </a:lvl1pPr>
          </a:lstStyle>
          <a:p>
            <a:r>
              <a:t>输出</a:t>
            </a:r>
          </a:p>
        </p:txBody>
      </p:sp>
      <p:grpSp>
        <p:nvGrpSpPr>
          <p:cNvPr id="182" name="成组"/>
          <p:cNvGrpSpPr/>
          <p:nvPr/>
        </p:nvGrpSpPr>
        <p:grpSpPr>
          <a:xfrm>
            <a:off x="4118959" y="1903063"/>
            <a:ext cx="6198858" cy="5123468"/>
            <a:chOff x="0" y="0"/>
            <a:chExt cx="6198857" cy="5123467"/>
          </a:xfrm>
        </p:grpSpPr>
        <p:grpSp>
          <p:nvGrpSpPr>
            <p:cNvPr id="180" name="成组"/>
            <p:cNvGrpSpPr/>
            <p:nvPr/>
          </p:nvGrpSpPr>
          <p:grpSpPr>
            <a:xfrm>
              <a:off x="0" y="0"/>
              <a:ext cx="6198858" cy="5123468"/>
              <a:chOff x="0" y="0"/>
              <a:chExt cx="6198857" cy="5123467"/>
            </a:xfrm>
          </p:grpSpPr>
          <p:sp>
            <p:nvSpPr>
              <p:cNvPr id="167" name="圆角矩形"/>
              <p:cNvSpPr/>
              <p:nvPr/>
            </p:nvSpPr>
            <p:spPr>
              <a:xfrm>
                <a:off x="0" y="0"/>
                <a:ext cx="6198858" cy="5123468"/>
              </a:xfrm>
              <a:prstGeom prst="roundRect">
                <a:avLst>
                  <a:gd name="adj" fmla="val 10378"/>
                </a:avLst>
              </a:prstGeom>
              <a:solidFill>
                <a:srgbClr val="FFFFFF"/>
              </a:solidFill>
              <a:ln w="25400" cap="flat">
                <a:solidFill>
                  <a:srgbClr val="AEAEA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</a:p>
            </p:txBody>
          </p:sp>
          <p:sp>
            <p:nvSpPr>
              <p:cNvPr id="168" name="Encoder"/>
              <p:cNvSpPr/>
              <p:nvPr/>
            </p:nvSpPr>
            <p:spPr>
              <a:xfrm>
                <a:off x="531911" y="1069316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69" name="Encoder"/>
              <p:cNvSpPr/>
              <p:nvPr/>
            </p:nvSpPr>
            <p:spPr>
              <a:xfrm>
                <a:off x="531911" y="1816899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0" name="Encoder"/>
              <p:cNvSpPr/>
              <p:nvPr/>
            </p:nvSpPr>
            <p:spPr>
              <a:xfrm>
                <a:off x="531911" y="2504328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1" name="Encoder"/>
              <p:cNvSpPr/>
              <p:nvPr/>
            </p:nvSpPr>
            <p:spPr>
              <a:xfrm>
                <a:off x="531911" y="3191756"/>
                <a:ext cx="1300448" cy="633666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2" name="Encoder"/>
              <p:cNvSpPr/>
              <p:nvPr/>
            </p:nvSpPr>
            <p:spPr>
              <a:xfrm>
                <a:off x="531911" y="321732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3" name="Encoder"/>
              <p:cNvSpPr/>
              <p:nvPr/>
            </p:nvSpPr>
            <p:spPr>
              <a:xfrm>
                <a:off x="531911" y="3945731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4" name="Decoder"/>
              <p:cNvSpPr/>
              <p:nvPr/>
            </p:nvSpPr>
            <p:spPr>
              <a:xfrm>
                <a:off x="4379761" y="321732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5" name="Decoder"/>
              <p:cNvSpPr/>
              <p:nvPr/>
            </p:nvSpPr>
            <p:spPr>
              <a:xfrm>
                <a:off x="4379761" y="3945731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6" name="Decoder"/>
              <p:cNvSpPr/>
              <p:nvPr/>
            </p:nvSpPr>
            <p:spPr>
              <a:xfrm>
                <a:off x="4379761" y="1069316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7" name="Decoder"/>
              <p:cNvSpPr/>
              <p:nvPr/>
            </p:nvSpPr>
            <p:spPr>
              <a:xfrm>
                <a:off x="4379761" y="1816899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8" name="Decoder"/>
              <p:cNvSpPr/>
              <p:nvPr/>
            </p:nvSpPr>
            <p:spPr>
              <a:xfrm>
                <a:off x="4379761" y="2504328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9" name="Decoder"/>
              <p:cNvSpPr/>
              <p:nvPr/>
            </p:nvSpPr>
            <p:spPr>
              <a:xfrm>
                <a:off x="4379761" y="3191756"/>
                <a:ext cx="1300448" cy="633666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</p:grpSp>
        <p:sp>
          <p:nvSpPr>
            <p:cNvPr id="181" name="线条"/>
            <p:cNvSpPr/>
            <p:nvPr/>
          </p:nvSpPr>
          <p:spPr>
            <a:xfrm flipV="1">
              <a:off x="2596206" y="2561733"/>
              <a:ext cx="74107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</a:p>
          </p:txBody>
        </p:sp>
      </p:grpSp>
      <p:sp>
        <p:nvSpPr>
          <p:cNvPr id="183" name="线条"/>
          <p:cNvSpPr/>
          <p:nvPr/>
        </p:nvSpPr>
        <p:spPr>
          <a:xfrm flipV="1">
            <a:off x="5235247" y="7084374"/>
            <a:ext cx="1" cy="7677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253" y="436308"/>
            <a:ext cx="6084294" cy="862698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9991" y="1821755"/>
            <a:ext cx="3000711" cy="60014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8" name="矩形"/>
          <p:cNvSpPr/>
          <p:nvPr/>
        </p:nvSpPr>
        <p:spPr>
          <a:xfrm>
            <a:off x="2859571" y="5677070"/>
            <a:ext cx="5262238" cy="1977983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189" name="矩形"/>
          <p:cNvSpPr/>
          <p:nvPr/>
        </p:nvSpPr>
        <p:spPr>
          <a:xfrm>
            <a:off x="3039370" y="4172742"/>
            <a:ext cx="4902640" cy="1299447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190" name="矩形"/>
          <p:cNvSpPr/>
          <p:nvPr/>
        </p:nvSpPr>
        <p:spPr>
          <a:xfrm>
            <a:off x="3039370" y="2764626"/>
            <a:ext cx="4902640" cy="1299448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</a:p>
        </p:txBody>
      </p:sp>
      <p:sp>
        <p:nvSpPr>
          <p:cNvPr id="191" name="1"/>
          <p:cNvSpPr txBox="1"/>
          <p:nvPr/>
        </p:nvSpPr>
        <p:spPr>
          <a:xfrm>
            <a:off x="9168653" y="6435532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92" name="2"/>
          <p:cNvSpPr txBox="1"/>
          <p:nvPr/>
        </p:nvSpPr>
        <p:spPr>
          <a:xfrm>
            <a:off x="9168653" y="464627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93" name="3"/>
          <p:cNvSpPr txBox="1"/>
          <p:nvPr/>
        </p:nvSpPr>
        <p:spPr>
          <a:xfrm>
            <a:off x="9168653" y="3080441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94" name="输入部分"/>
          <p:cNvSpPr txBox="1"/>
          <p:nvPr/>
        </p:nvSpPr>
        <p:spPr>
          <a:xfrm>
            <a:off x="10181766" y="6405711"/>
            <a:ext cx="1333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输入部分</a:t>
            </a:r>
          </a:p>
        </p:txBody>
      </p:sp>
      <p:sp>
        <p:nvSpPr>
          <p:cNvPr id="195" name="注意力机制"/>
          <p:cNvSpPr txBox="1"/>
          <p:nvPr/>
        </p:nvSpPr>
        <p:spPr>
          <a:xfrm>
            <a:off x="10029366" y="4616450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注意力机制</a:t>
            </a:r>
          </a:p>
        </p:txBody>
      </p:sp>
      <p:sp>
        <p:nvSpPr>
          <p:cNvPr id="196" name="前馈神经网络"/>
          <p:cNvSpPr txBox="1"/>
          <p:nvPr/>
        </p:nvSpPr>
        <p:spPr>
          <a:xfrm>
            <a:off x="9876966" y="3050620"/>
            <a:ext cx="1943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前馈神经网络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输入部分"/>
          <p:cNvSpPr txBox="1"/>
          <p:nvPr/>
        </p:nvSpPr>
        <p:spPr>
          <a:xfrm>
            <a:off x="950025" y="2249289"/>
            <a:ext cx="1993901" cy="762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700" b="0"/>
            </a:lvl1pPr>
          </a:lstStyle>
          <a:p>
            <a:r>
              <a:t>输入部分</a:t>
            </a:r>
          </a:p>
        </p:txBody>
      </p:sp>
      <p:sp>
        <p:nvSpPr>
          <p:cNvPr id="199" name="Embedding…"/>
          <p:cNvSpPr txBox="1"/>
          <p:nvPr/>
        </p:nvSpPr>
        <p:spPr>
          <a:xfrm>
            <a:off x="4303566" y="3850390"/>
            <a:ext cx="3124646" cy="18032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lnSpc>
                <a:spcPct val="200000"/>
              </a:lnSpc>
              <a:buSzPct val="100000"/>
              <a:buAutoNum type="arabicPeriod"/>
              <a:defRPr sz="3500"/>
            </a:pPr>
            <a:r>
              <a:t>Embedding</a:t>
            </a:r>
          </a:p>
          <a:p>
            <a:pPr marL="476250" indent="-476250">
              <a:lnSpc>
                <a:spcPct val="200000"/>
              </a:lnSpc>
              <a:buSzPct val="100000"/>
              <a:buAutoNum type="arabicPeriod"/>
              <a:defRPr sz="3500"/>
            </a:pPr>
            <a:r>
              <a:t>位置嵌入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1155</Words>
  <Application>WPS 表格</Application>
  <PresentationFormat/>
  <Paragraphs>369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8" baseType="lpstr">
      <vt:lpstr>Arial</vt:lpstr>
      <vt:lpstr>方正书宋_GBK</vt:lpstr>
      <vt:lpstr>Wingdings</vt:lpstr>
      <vt:lpstr>Helvetica Neue</vt:lpstr>
      <vt:lpstr>Helvetica Neue Medium</vt:lpstr>
      <vt:lpstr>Helvetica Neue Light</vt:lpstr>
      <vt:lpstr>Helvetica Neue Thin</vt:lpstr>
      <vt:lpstr>Helvetica Light</vt:lpstr>
      <vt:lpstr>宋体</vt:lpstr>
      <vt:lpstr>汉仪书宋二KW</vt:lpstr>
      <vt:lpstr>微软雅黑</vt:lpstr>
      <vt:lpstr>汉仪旗黑</vt:lpstr>
      <vt:lpstr>Arial Unicode MS</vt:lpstr>
      <vt:lpstr>Helvetica Neue Medium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zida</cp:lastModifiedBy>
  <cp:revision>1</cp:revision>
  <dcterms:created xsi:type="dcterms:W3CDTF">2021-01-29T03:13:51Z</dcterms:created>
  <dcterms:modified xsi:type="dcterms:W3CDTF">2021-01-29T03:13:51Z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